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3" r:id="rId7"/>
    <p:sldId id="261" r:id="rId8"/>
    <p:sldId id="262" r:id="rId9"/>
    <p:sldId id="264"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66" r:id="rId2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F91EA-DDED-4D65-ACEE-E0A8E465300A}" type="datetimeFigureOut">
              <a:rPr lang="ru-RU" smtClean="0"/>
              <a:t>15.05.2025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8FDC3-D58B-4EAC-B1EA-D9FD033C48FF}" type="slidenum">
              <a:rPr lang="ru-RU" smtClean="0"/>
              <a:t>‹#›</a:t>
            </a:fld>
            <a:endParaRPr lang="ru-RU"/>
          </a:p>
        </p:txBody>
      </p:sp>
    </p:spTree>
    <p:extLst>
      <p:ext uri="{BB962C8B-B14F-4D97-AF65-F5344CB8AC3E}">
        <p14:creationId xmlns:p14="http://schemas.microsoft.com/office/powerpoint/2010/main" val="3773093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7ade79ee7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7ade79ee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sz="1800">
                <a:solidFill>
                  <a:srgbClr val="595959"/>
                </a:solidFill>
              </a:rPr>
              <a:t>Loihi is essentially a neuromorphic chip hooked up to the classical architecture control units. It features 128 neuromorphic cores and 3 classical (x86) cores. Each neuromorphic core implements 1024 primitive SNN units. The novelty of the device is that it supports the following features for ease of computation</a:t>
            </a:r>
            <a:endParaRPr/>
          </a:p>
          <a:p>
            <a:pPr marL="0" lvl="0" indent="0" algn="l" rtl="0">
              <a:spcBef>
                <a:spcPts val="1200"/>
              </a:spcBef>
              <a:spcAft>
                <a:spcPts val="0"/>
              </a:spcAft>
              <a:buNone/>
            </a:pPr>
            <a:r>
              <a:rPr lang="ru"/>
              <a:t>• Sparse network compression. Besides a common dense matrix connectivity model, Loihi supports three sparse matrix compression models in which fan-out neuron indices are computed based on index state stored with each synapse’s state variables.</a:t>
            </a:r>
            <a:endParaRPr/>
          </a:p>
          <a:p>
            <a:pPr marL="0" lvl="0" indent="0" algn="l" rtl="0">
              <a:spcBef>
                <a:spcPts val="0"/>
              </a:spcBef>
              <a:spcAft>
                <a:spcPts val="0"/>
              </a:spcAft>
              <a:buNone/>
            </a:pPr>
            <a:r>
              <a:rPr lang="ru"/>
              <a:t> • Core-to-core multicast. Any neuron may direct a single spike to any number of destina tion cores, as the network connectivity might require.</a:t>
            </a:r>
            <a:endParaRPr/>
          </a:p>
          <a:p>
            <a:pPr marL="0" lvl="0" indent="0" algn="l" rtl="0">
              <a:spcBef>
                <a:spcPts val="0"/>
              </a:spcBef>
              <a:spcAft>
                <a:spcPts val="0"/>
              </a:spcAft>
              <a:buNone/>
            </a:pPr>
            <a:r>
              <a:rPr lang="ru"/>
              <a:t> • Variable synaptic formats. Loihi supports any weight precision between one and nine bits, signed or unsigned, and weight precisions may be mixed (with scale normalization) even within a single neuron’s fan-out distribution.</a:t>
            </a:r>
            <a:endParaRPr/>
          </a:p>
          <a:p>
            <a:pPr marL="0" lvl="0" indent="0" algn="l" rtl="0">
              <a:spcBef>
                <a:spcPts val="0"/>
              </a:spcBef>
              <a:spcAft>
                <a:spcPts val="0"/>
              </a:spcAft>
              <a:buNone/>
            </a:pPr>
            <a:r>
              <a:rPr lang="ru"/>
              <a:t> • Population-based hierarchical connectivity. As a generalized weight-sharing mecha nism, such as to support convolutional neural network types, connectivity templates may be defined and mapped to specific population instances during operation. This fea ture can reduce a network’s required connectivity resources by over an order of magni tude.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780d5801f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780d5801f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780d5801f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780d5801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7ade79ee7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7ade79ee7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7ade79ee7_1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7ade79ee7_1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7ade79ee7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7ade79ee7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7ade79ee7_1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7ade79ee7_1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57ade79ee7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57ade79ee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Text directly copied from the paper (for reference!!!!)</a:t>
            </a:r>
            <a:endParaRPr/>
          </a:p>
          <a:p>
            <a:pPr marL="0" lvl="0" indent="0" algn="l" rtl="0">
              <a:spcBef>
                <a:spcPts val="0"/>
              </a:spcBef>
              <a:spcAft>
                <a:spcPts val="0"/>
              </a:spcAft>
              <a:buNone/>
            </a:pPr>
            <a:endParaRPr/>
          </a:p>
          <a:p>
            <a:pPr marL="0" lvl="0" indent="0" algn="l" rtl="0">
              <a:spcBef>
                <a:spcPts val="0"/>
              </a:spcBef>
              <a:spcAft>
                <a:spcPts val="0"/>
              </a:spcAft>
              <a:buNone/>
            </a:pPr>
            <a:r>
              <a:rPr lang="ru"/>
              <a:t>The NoC distributes spike (and all other) messages according to a dimension-order routing algorithm. The NoC itself only supports unicast distributions.</a:t>
            </a:r>
            <a:endParaRPr/>
          </a:p>
          <a:p>
            <a:pPr marL="0" lvl="0" indent="0" algn="l" rtl="0">
              <a:spcBef>
                <a:spcPts val="0"/>
              </a:spcBef>
              <a:spcAft>
                <a:spcPts val="0"/>
              </a:spcAft>
              <a:buNone/>
            </a:pPr>
            <a:r>
              <a:rPr lang="ru"/>
              <a:t>To multicast spikes, the output process of each core iterates over a list of destination cores for a firing neuron’s fan-out distribution and sends one spike per core.</a:t>
            </a:r>
            <a:endParaRPr/>
          </a:p>
          <a:p>
            <a:pPr marL="0" lvl="0" indent="0" algn="l" rtl="0">
              <a:spcBef>
                <a:spcPts val="0"/>
              </a:spcBef>
              <a:spcAft>
                <a:spcPts val="0"/>
              </a:spcAft>
              <a:buNone/>
            </a:pPr>
            <a:r>
              <a:rPr lang="ru"/>
              <a:t>For deadlock protection reasons relating to read and chip-to-chip message transactions, the mesh uses two independent physical router networks. </a:t>
            </a:r>
            <a:endParaRPr/>
          </a:p>
          <a:p>
            <a:pPr marL="0" lvl="0" indent="0" algn="l" rtl="0">
              <a:spcBef>
                <a:spcPts val="0"/>
              </a:spcBef>
              <a:spcAft>
                <a:spcPts val="0"/>
              </a:spcAft>
              <a:buNone/>
            </a:pPr>
            <a:r>
              <a:rPr lang="ru"/>
              <a:t>For bandwidth efficiency, the cores alternate sending their spike messages across the two physical networks. At the end of the time-step, a mechanism is needed to ensure that all spikes have been delivered and that it’s safe for the cores to proceed to time-step t + 1. Rather than using a globally distributed time reference (clock) that must prepare for the worst-case chip-wide network activity, we use a barrier synchronization mechanism, illustrated in the fourth box. </a:t>
            </a:r>
            <a:endParaRPr/>
          </a:p>
          <a:p>
            <a:pPr marL="0" lvl="0" indent="0" algn="l" rtl="0">
              <a:spcBef>
                <a:spcPts val="0"/>
              </a:spcBef>
              <a:spcAft>
                <a:spcPts val="0"/>
              </a:spcAft>
              <a:buNone/>
            </a:pPr>
            <a:r>
              <a:rPr lang="ru"/>
              <a:t>As each core finishes servicing its compartments for time-step t, it exchanges barrier messages with its neighboring cores. The barrier messages flush any spikes in flight and, in a second phase, propagate a time-step advance notification to all cores. As cores receive the second phase of barrier messages, they advance their time-step and proceed to update compartments for time t + 1. As long as management activity is restricted to a specific “preemption” phase of the barrier synchronization process that any embedded x86 core or off-chip host may introduce on demand, the Loihi mesh is provably deadlock free.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7ade79ee7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7ade79ee7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In practice, constraints 2 and 4 tend to be the most limiting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7ade79ee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7ade79ee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text from the paper (for reference!!!)</a:t>
            </a:r>
            <a:br>
              <a:rPr lang="ru"/>
            </a:br>
            <a:br>
              <a:rPr lang="ru"/>
            </a:br>
            <a:r>
              <a:rPr lang="ru"/>
              <a:t>The internal structure of the Loihi neuromorphic core is presented above. Colored blocks in this diagram represent the major memories that store the connectivity, configuration, and dynamic state of all neurons mapped to the core. The core’s total SRAM capacity is 2 Mb, including ECC overhead. The coloring of memories and dataflow arcs illustrates the core’s four primary operating modes: input spike handling (green), neuron compartment updates (purple), output spike generation (blue), and synaptic updates (red). Each of these modes operates independently with minimal synchronization at a variety of frequencies, based on the state and configuration of the core. The black structure marked UCODE represents the configurable learning engine. The values annotated by each memory indicate its number of logical addresses, which correspond to the core’s major resource constraints. The number of input and output axons (N_axin and N_axout), the synaptic memory size (N_syn), and the total number of neuron compartments (N_cx) im pose network connectivity constraints, as described earlier. The parameter Nsdelay indicates the minimum number of synaptic delay units supported, eight in Loihi. Larger synaptic delay values, up to 62, may be supported when fewer neuron compartments are needed by a particular mapped network.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7ade79ee7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7ade79ee7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 	Loihi 2 supports fully programmable neuron models with graded spikes.</a:t>
            </a:r>
            <a:endParaRPr/>
          </a:p>
          <a:p>
            <a:pPr marL="0" lvl="0" indent="0" algn="l" rtl="0">
              <a:spcBef>
                <a:spcPts val="0"/>
              </a:spcBef>
              <a:spcAft>
                <a:spcPts val="0"/>
              </a:spcAft>
              <a:buNone/>
            </a:pPr>
            <a:r>
              <a:rPr lang="ru"/>
              <a:t>Each neuron model takes the form of a program, which is a short sequence of microcode instructions describing the behavior of a single neuron. The microcode instruction set supports bitwise and basic math operations in addition to conditional branching, memory access, and specialized instructions for spike generation and probing. Table 1 summarizes the different types of instructions.  Neurons can optionally generate and transmit graded spikes—a generalization of Loihi’s binary spike messages— that carry a 32-bit spike payload, specified by microcode. A graded spike’s integer-valued payload multiplies the weights of downstream synapses. Typically, only eight bits of precision are used, representing a negligible extra energy cost compared to binary spike processing.</a:t>
            </a:r>
            <a:endParaRPr/>
          </a:p>
          <a:p>
            <a:pPr marL="0" lvl="0" indent="457200" algn="l" rtl="0">
              <a:spcBef>
                <a:spcPts val="0"/>
              </a:spcBef>
              <a:spcAft>
                <a:spcPts val="0"/>
              </a:spcAft>
              <a:buNone/>
            </a:pPr>
            <a:r>
              <a:rPr lang="ru"/>
              <a:t>Support for three-factor learning rules. Loihi 2 programmable neuron models may now manipulate synaptic input received from its dendritic compartments with arbitrary microcode and assign the results to third factor modulatory terms available to a neuron’s synaptic learning rules. This greatly generalizes the support Loihi offered for a reward based broadcast mechanism that was intended for the same purpose of modulating learning rules. Loihi 2’s modulatory factors may be mapped uniquely per post-synaptic neuron, such as to represent errors that apply to individual neurons in support of supervised learning algorithms.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7ade79ee7_3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7ade79ee7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solidFill>
                  <a:schemeClr val="dk1"/>
                </a:solidFill>
              </a:rPr>
              <a:t> 		Capacity Improvements</a:t>
            </a:r>
            <a:endParaRPr>
              <a:solidFill>
                <a:schemeClr val="dk1"/>
              </a:solidFill>
            </a:endParaRPr>
          </a:p>
          <a:p>
            <a:pPr marL="0" lvl="0" indent="457200" algn="l" rtl="0">
              <a:spcBef>
                <a:spcPts val="0"/>
              </a:spcBef>
              <a:spcAft>
                <a:spcPts val="0"/>
              </a:spcAft>
              <a:buClr>
                <a:schemeClr val="dk1"/>
              </a:buClr>
              <a:buSzPts val="1100"/>
              <a:buFont typeface="Arial"/>
              <a:buNone/>
            </a:pPr>
            <a:r>
              <a:rPr lang="ru">
                <a:solidFill>
                  <a:schemeClr val="dk1"/>
                </a:solidFill>
              </a:rPr>
              <a:t>Loihi 2 achieves a 2x higher synaptic density than Loihi. Compared to Loihi, the Loihi 2 neuron cores are approximately half the size for a similar synaptic memory capacity. Although each Loihi 2 core has slightly less aggregate memory, the effective core capacity is significantly higher because the memory architecture in Loihi 2 is more efficient. </a:t>
            </a:r>
            <a:endParaRPr>
              <a:solidFill>
                <a:schemeClr val="dk1"/>
              </a:solidFill>
            </a:endParaRPr>
          </a:p>
          <a:p>
            <a:pPr marL="0" lvl="0" indent="457200" algn="l" rtl="0">
              <a:spcBef>
                <a:spcPts val="0"/>
              </a:spcBef>
              <a:spcAft>
                <a:spcPts val="0"/>
              </a:spcAft>
              <a:buClr>
                <a:schemeClr val="dk1"/>
              </a:buClr>
              <a:buSzPts val="1100"/>
              <a:buFont typeface="Arial"/>
              <a:buNone/>
            </a:pPr>
            <a:r>
              <a:rPr lang="ru">
                <a:solidFill>
                  <a:schemeClr val="dk1"/>
                </a:solidFill>
              </a:rPr>
              <a:t>Loihi 2 cores support flexible memory partitioning to increase the effective core capacity. Where Loihi used many discrete individual memories, each with a fixed allocation, Loihi 2 asynchronously aggregates its memories to allow different functions in the core to access a variable number of memory banks (see Figure 2). This allows the overall memory resources to be soft-partitioned in order to achieve the optimal balance for a particular application— for instance, between neurons and synapses—on a per-core basis. This results in a higher effective core capacity. For example, the most common configuration of a Leaky-Integrate-and-Fire neuron model requires 4x fewer memory resources in Loihi 2 compared to Loihi. In this case, Loihi 2 can implement 4x the neurons in the same memory footprint. Even greater neuron density can be achieved by reducing neuron precision or by reclaiming memory from other features. </a:t>
            </a:r>
            <a:endParaRPr>
              <a:solidFill>
                <a:schemeClr val="dk1"/>
              </a:solidFill>
            </a:endParaRPr>
          </a:p>
          <a:p>
            <a:pPr marL="0" lvl="0" indent="457200" algn="l" rtl="0">
              <a:spcBef>
                <a:spcPts val="0"/>
              </a:spcBef>
              <a:spcAft>
                <a:spcPts val="0"/>
              </a:spcAft>
              <a:buClr>
                <a:schemeClr val="dk1"/>
              </a:buClr>
              <a:buSzPts val="1100"/>
              <a:buFont typeface="Arial"/>
              <a:buNone/>
            </a:pPr>
            <a:r>
              <a:rPr lang="ru">
                <a:solidFill>
                  <a:schemeClr val="dk1"/>
                </a:solidFill>
              </a:rPr>
              <a:t>Loihi 2 offers advanced connectivity compression features to better utilize available memory. Loihi 2 still supports the various sparse and dense synapse encodings supported by Loihi, but longer synapse lists and more flexibility in synaptic precision results in more efficient synapse encoding. Bigger improvements come from Loihi 2’s support for convolutional, factorized, and stochastic connections. Loihi 2’s convolution feature supports strided, dilated, and sparse kernels. The kernel is only stored once on the core, with synaptic targets computed on-the-fly. The factorized connectivity feature can compress synaptic memory from O(n2) to O(n) when the connectivity matrix can be expressed as the product of two vectors. Finally, the stochastic connectivity feature supports the procedural generation of synapses from a single seed. These powerful new features can increase effective synaptic capacities by many factors; for example, 17x for some convolutional networks to over 80x for stochastic connections.</a:t>
            </a:r>
            <a:endParaRPr>
              <a:solidFill>
                <a:schemeClr val="dk1"/>
              </a:solidFill>
            </a:endParaRPr>
          </a:p>
          <a:p>
            <a:pPr marL="0" lvl="0" indent="457200" algn="l" rtl="0">
              <a:spcBef>
                <a:spcPts val="0"/>
              </a:spcBef>
              <a:spcAft>
                <a:spcPts val="0"/>
              </a:spcAft>
              <a:buClr>
                <a:schemeClr val="dk1"/>
              </a:buClr>
              <a:buSzPts val="1100"/>
              <a:buFont typeface="Arial"/>
              <a:buNone/>
            </a:pPr>
            <a:r>
              <a:rPr lang="ru">
                <a:solidFill>
                  <a:schemeClr val="dk1"/>
                </a:solidFill>
              </a:rPr>
              <a:t> Loihi 2 increases the number of embedded processors per chip to 6 from 3 in Loihi. These processors are programmed with conventional C or Python code and perform many essential tasks related to encoding and decoding data across the neuromorphic domain, as well as management and housekeeping operations. The increased processor count helps to prevent these conventional processing tasks from bottlenecking overall application performance, as occasionally occurred in Loihi. </a:t>
            </a:r>
            <a:endParaRPr>
              <a:solidFill>
                <a:schemeClr val="dk1"/>
              </a:solidFill>
            </a:endParaRPr>
          </a:p>
          <a:p>
            <a:pPr marL="0" lvl="0" indent="45720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ru">
                <a:solidFill>
                  <a:schemeClr val="dk1"/>
                </a:solidFill>
              </a:rPr>
              <a:t> 		I/O and Scalability</a:t>
            </a:r>
            <a:endParaRPr>
              <a:solidFill>
                <a:schemeClr val="dk1"/>
              </a:solidFill>
            </a:endParaRPr>
          </a:p>
          <a:p>
            <a:pPr marL="0" lvl="0" indent="457200" algn="l" rtl="0">
              <a:spcBef>
                <a:spcPts val="0"/>
              </a:spcBef>
              <a:spcAft>
                <a:spcPts val="0"/>
              </a:spcAft>
              <a:buClr>
                <a:schemeClr val="dk1"/>
              </a:buClr>
              <a:buSzPts val="1100"/>
              <a:buFont typeface="Arial"/>
              <a:buNone/>
            </a:pPr>
            <a:r>
              <a:rPr lang="ru">
                <a:solidFill>
                  <a:schemeClr val="dk1"/>
                </a:solidFill>
              </a:rPr>
              <a:t> Loihi 2 supports local broadcast of spikes at a destination chip to alleviate congestion on chip-to-chip channels. Inter-chip links are fewer in number and inherently slower than on-chip links, thus introducing a potential bottleneck through which all inter-chip traffic must flow. Loihi 2’s new local broadcast feature significantly reduces inter-chip traffic, which can result in increases of over 10x in effective bandwidth for multi-chip workloads while freeing up routing table resources in the sending core. </a:t>
            </a:r>
            <a:endParaRPr>
              <a:solidFill>
                <a:schemeClr val="dk1"/>
              </a:solidFill>
            </a:endParaRPr>
          </a:p>
          <a:p>
            <a:pPr marL="0" lvl="0" indent="457200" algn="l" rtl="0">
              <a:spcBef>
                <a:spcPts val="0"/>
              </a:spcBef>
              <a:spcAft>
                <a:spcPts val="0"/>
              </a:spcAft>
              <a:buClr>
                <a:schemeClr val="dk1"/>
              </a:buClr>
              <a:buSzPts val="1100"/>
              <a:buFont typeface="Arial"/>
              <a:buNone/>
            </a:pPr>
            <a:r>
              <a:rPr lang="ru">
                <a:solidFill>
                  <a:schemeClr val="dk1"/>
                </a:solidFill>
              </a:rPr>
              <a:t>Loihi 2 supports 3D multi-chip scaling, resulting in shorter routing distances between chips and further reducing the congestion of inter-chip links. A variety of asynchronous inter-chip protocols optimized for different distances and pin-counts is available to allow flexibility in building systems of chips with different densities and physical configurations. </a:t>
            </a:r>
            <a:endParaRPr>
              <a:solidFill>
                <a:schemeClr val="dk1"/>
              </a:solidFill>
            </a:endParaRPr>
          </a:p>
          <a:p>
            <a:pPr marL="0" lvl="0" indent="457200" algn="l" rtl="0">
              <a:spcBef>
                <a:spcPts val="0"/>
              </a:spcBef>
              <a:spcAft>
                <a:spcPts val="0"/>
              </a:spcAft>
              <a:buClr>
                <a:schemeClr val="dk1"/>
              </a:buClr>
              <a:buSzPts val="1100"/>
              <a:buFont typeface="Arial"/>
              <a:buNone/>
            </a:pPr>
            <a:r>
              <a:rPr lang="ru">
                <a:solidFill>
                  <a:schemeClr val="dk1"/>
                </a:solidFill>
              </a:rPr>
              <a:t>Loihi 2 supports standard interfaces for easier system integration with non-Loihi devices. Supported interfaces include 1000BASE-KX, 2500BASE-KX and 10GBase KR Ethernet, GPIO, and both synchronous (SPI) and asynchronous (AER) handshaking protocols. A spike I/O module at the edge of the chip provides configurable hardware accelerated expansion and encoding of input data into spike messages, reducing the bandwidth required from the external interface and improving performance while reducing load on the embedded processors.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7ade79ee7_3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7ade79ee7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 		Capacity Improvements</a:t>
            </a:r>
            <a:endParaRPr/>
          </a:p>
          <a:p>
            <a:pPr marL="0" lvl="0" indent="457200" algn="l" rtl="0">
              <a:spcBef>
                <a:spcPts val="0"/>
              </a:spcBef>
              <a:spcAft>
                <a:spcPts val="0"/>
              </a:spcAft>
              <a:buNone/>
            </a:pPr>
            <a:r>
              <a:rPr lang="ru"/>
              <a:t>Loihi 2 achieves a 2x higher synaptic density than Loihi. Compared to Loihi, the Loihi 2 neuron cores are approximately half the size for a similar synaptic memory capacity. Although each Loihi 2 core has slightly less aggregate memory, the effective core capacity is significantly higher because the memory architecture in Loihi 2 is more efficient. </a:t>
            </a:r>
            <a:endParaRPr/>
          </a:p>
          <a:p>
            <a:pPr marL="0" lvl="0" indent="457200" algn="l" rtl="0">
              <a:spcBef>
                <a:spcPts val="0"/>
              </a:spcBef>
              <a:spcAft>
                <a:spcPts val="0"/>
              </a:spcAft>
              <a:buNone/>
            </a:pPr>
            <a:r>
              <a:rPr lang="ru"/>
              <a:t>Loihi 2 cores support flexible memory partitioning to increase the effective core capacity. Where Loihi used many discrete individual memories, each with a fixed allocation, Loihi 2 asynchronously aggregates its memories to allow different functions in the core to access a variable number of memory banks (see Figure 2). This allows the overall memory resources to be soft-partitioned in order to achieve the optimal balance for a particular application— for instance, between neurons and synapses—on a per-core basis. This results in a higher effective core capacity. For example, the most common configuration of a Leaky-Integrate-and-Fire neuron model requires 4x fewer memory resources in Loihi 2 compared to Loihi. In this case, Loihi 2 can implement 4x the neurons in the same memory footprint. Even greater neuron density can be achieved by reducing neuron precision or by reclaiming memory from other features. </a:t>
            </a:r>
            <a:endParaRPr/>
          </a:p>
          <a:p>
            <a:pPr marL="0" lvl="0" indent="457200" algn="l" rtl="0">
              <a:spcBef>
                <a:spcPts val="0"/>
              </a:spcBef>
              <a:spcAft>
                <a:spcPts val="0"/>
              </a:spcAft>
              <a:buNone/>
            </a:pPr>
            <a:r>
              <a:rPr lang="ru"/>
              <a:t>Loihi 2 offers advanced connectivity compression features to better utilize available memory. Loihi 2 still supports the various sparse and dense synapse encodings supported by Loihi, but longer synapse lists and more flexibility in synaptic precision results in more efficient synapse encoding. Bigger improvements come from Loihi 2’s support for convolutional, factorized, and stochastic connections. Loihi 2’s convolution feature supports strided, dilated, and sparse kernels. The kernel is only stored once on the core, with synaptic targets computed on-the-fly. The factorized connectivity feature can compress synaptic memory from O(n2) to O(n) when the connectivity matrix can be expressed as the product of two vectors. Finally, the stochastic connectivity feature supports the procedural generation of synapses from a single seed. These powerful new features can increase effective synaptic capacities by many factors; for example, 17x for some convolutional networks to over 80x for stochastic connections.</a:t>
            </a:r>
            <a:endParaRPr/>
          </a:p>
          <a:p>
            <a:pPr marL="0" lvl="0" indent="457200" algn="l" rtl="0">
              <a:spcBef>
                <a:spcPts val="0"/>
              </a:spcBef>
              <a:spcAft>
                <a:spcPts val="0"/>
              </a:spcAft>
              <a:buNone/>
            </a:pPr>
            <a:r>
              <a:rPr lang="ru"/>
              <a:t> Loihi 2 increases the number of embedded processors per chip to 6 from 3 in Loihi. These processors are programmed with conventional C or Python code and perform many essential tasks related to encoding and decoding data across the neuromorphic domain, as well as management and housekeeping operations. The increased processor count helps to prevent these conventional processing tasks from bottlenecking overall application performance, as occasionally occurred in Loihi. </a:t>
            </a:r>
            <a:endParaRPr/>
          </a:p>
          <a:p>
            <a:pPr marL="0" lvl="0" indent="457200" algn="l" rtl="0">
              <a:spcBef>
                <a:spcPts val="0"/>
              </a:spcBef>
              <a:spcAft>
                <a:spcPts val="0"/>
              </a:spcAft>
              <a:buNone/>
            </a:pPr>
            <a:endParaRPr/>
          </a:p>
          <a:p>
            <a:pPr marL="0" lvl="0" indent="0" algn="l" rtl="0">
              <a:spcBef>
                <a:spcPts val="0"/>
              </a:spcBef>
              <a:spcAft>
                <a:spcPts val="0"/>
              </a:spcAft>
              <a:buNone/>
            </a:pPr>
            <a:r>
              <a:rPr lang="ru"/>
              <a:t> 		I/O and Scalability</a:t>
            </a:r>
            <a:endParaRPr/>
          </a:p>
          <a:p>
            <a:pPr marL="0" lvl="0" indent="457200" algn="l" rtl="0">
              <a:spcBef>
                <a:spcPts val="0"/>
              </a:spcBef>
              <a:spcAft>
                <a:spcPts val="0"/>
              </a:spcAft>
              <a:buNone/>
            </a:pPr>
            <a:r>
              <a:rPr lang="ru"/>
              <a:t> Loihi 2 supports local broadcast of spikes at a destination chip to alleviate congestion on chip-to-chip channels. Inter-chip links are fewer in number and inherently slower than on-chip links, thus introducing a potential bottleneck through which all inter-chip traffic must flow. Loihi 2’s new local broadcast feature significantly reduces inter-chip traffic, which can result in increases of over 10x in effective bandwidth for multi-chip workloads while freeing up routing table resources in the sending core. </a:t>
            </a:r>
            <a:endParaRPr/>
          </a:p>
          <a:p>
            <a:pPr marL="0" lvl="0" indent="457200" algn="l" rtl="0">
              <a:spcBef>
                <a:spcPts val="0"/>
              </a:spcBef>
              <a:spcAft>
                <a:spcPts val="0"/>
              </a:spcAft>
              <a:buNone/>
            </a:pPr>
            <a:r>
              <a:rPr lang="ru"/>
              <a:t>Loihi 2 supports 3D multi-chip scaling, resulting in shorter routing distances between chips and further reducing the congestion of inter-chip links. A variety of asynchronous inter-chip protocols optimized for different distances and pin-counts is available to allow flexibility in building systems of chips with different densities and physical configurations. </a:t>
            </a:r>
            <a:endParaRPr/>
          </a:p>
          <a:p>
            <a:pPr marL="0" lvl="0" indent="457200" algn="l" rtl="0">
              <a:spcBef>
                <a:spcPts val="0"/>
              </a:spcBef>
              <a:spcAft>
                <a:spcPts val="0"/>
              </a:spcAft>
              <a:buNone/>
            </a:pPr>
            <a:r>
              <a:rPr lang="ru"/>
              <a:t>Loihi 2 supports standard interfaces for easier system integration with non-Loihi devices. Supported interfaces include 1000BASE-KX, 2500BASE-KX and 10GBase KR Ethernet, GPIO, and both synchronous (SPI) and asynchronous (AER) handshaking protocols. A spike I/O module at the edge of the chip provides configurable hardware accelerated expansion and encoding of input data into spike messages, reducing the bandwidth required from the external interface and improving performance while reducing load on the embedded processors.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780d5801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780d5801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780d5801f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780d5801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0A2468-29CF-44EF-B18F-73B825888E74}"/>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70B9175B-957D-4E54-9252-270C59EBA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8A6219E-D213-47E4-8F3F-975BBB9289BF}"/>
              </a:ext>
            </a:extLst>
          </p:cNvPr>
          <p:cNvSpPr>
            <a:spLocks noGrp="1"/>
          </p:cNvSpPr>
          <p:nvPr>
            <p:ph type="dt" sz="half" idx="10"/>
          </p:nvPr>
        </p:nvSpPr>
        <p:spPr/>
        <p:txBody>
          <a:bodyPr/>
          <a:lstStyle/>
          <a:p>
            <a:fld id="{BC1AE7DA-176C-4160-85BA-190BED9BF64B}"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5DF0A63A-6980-413A-B72E-1A0139F26A1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2EF7936-C457-4AA4-8D88-C4CF70657D4E}"/>
              </a:ext>
            </a:extLst>
          </p:cNvPr>
          <p:cNvSpPr>
            <a:spLocks noGrp="1"/>
          </p:cNvSpPr>
          <p:nvPr>
            <p:ph type="sldNum" sz="quarter" idx="12"/>
          </p:nvPr>
        </p:nvSpPr>
        <p:spPr/>
        <p:txBody>
          <a:bodyPr/>
          <a:lstStyle/>
          <a:p>
            <a:fld id="{95B3AEFA-E298-4128-94E0-F0CA26D4D6C2}" type="slidenum">
              <a:rPr lang="ru-RU" smtClean="0"/>
              <a:t>‹#›</a:t>
            </a:fld>
            <a:endParaRPr lang="ru-RU"/>
          </a:p>
        </p:txBody>
      </p:sp>
    </p:spTree>
    <p:extLst>
      <p:ext uri="{BB962C8B-B14F-4D97-AF65-F5344CB8AC3E}">
        <p14:creationId xmlns:p14="http://schemas.microsoft.com/office/powerpoint/2010/main" val="2462492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C00624-3038-46D4-99FE-E72A5E9BF8D5}"/>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63D92F43-E336-4762-9C93-5E6EA94574C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EBE802B-6345-42FD-86F0-EB0A9AEDF30C}"/>
              </a:ext>
            </a:extLst>
          </p:cNvPr>
          <p:cNvSpPr>
            <a:spLocks noGrp="1"/>
          </p:cNvSpPr>
          <p:nvPr>
            <p:ph type="dt" sz="half" idx="10"/>
          </p:nvPr>
        </p:nvSpPr>
        <p:spPr/>
        <p:txBody>
          <a:bodyPr/>
          <a:lstStyle/>
          <a:p>
            <a:fld id="{BC1AE7DA-176C-4160-85BA-190BED9BF64B}"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1312CBCB-2843-41FE-B316-E6A0CA9D229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51F2C14-6B35-4CBC-9602-EC5D42B5BB7C}"/>
              </a:ext>
            </a:extLst>
          </p:cNvPr>
          <p:cNvSpPr>
            <a:spLocks noGrp="1"/>
          </p:cNvSpPr>
          <p:nvPr>
            <p:ph type="sldNum" sz="quarter" idx="12"/>
          </p:nvPr>
        </p:nvSpPr>
        <p:spPr/>
        <p:txBody>
          <a:bodyPr/>
          <a:lstStyle/>
          <a:p>
            <a:fld id="{95B3AEFA-E298-4128-94E0-F0CA26D4D6C2}" type="slidenum">
              <a:rPr lang="ru-RU" smtClean="0"/>
              <a:t>‹#›</a:t>
            </a:fld>
            <a:endParaRPr lang="ru-RU"/>
          </a:p>
        </p:txBody>
      </p:sp>
    </p:spTree>
    <p:extLst>
      <p:ext uri="{BB962C8B-B14F-4D97-AF65-F5344CB8AC3E}">
        <p14:creationId xmlns:p14="http://schemas.microsoft.com/office/powerpoint/2010/main" val="22616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C018D1F-7D67-441B-AFFE-60B37B89604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FD27B6B-3BEA-4931-8318-C024DA5D2AE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BE868B6-874A-4171-8857-D2134689F966}"/>
              </a:ext>
            </a:extLst>
          </p:cNvPr>
          <p:cNvSpPr>
            <a:spLocks noGrp="1"/>
          </p:cNvSpPr>
          <p:nvPr>
            <p:ph type="dt" sz="half" idx="10"/>
          </p:nvPr>
        </p:nvSpPr>
        <p:spPr/>
        <p:txBody>
          <a:bodyPr/>
          <a:lstStyle/>
          <a:p>
            <a:fld id="{BC1AE7DA-176C-4160-85BA-190BED9BF64B}"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919AF97A-2081-47BF-8D06-3B207064593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FE884C3-1F2B-4FC1-A54D-2E082954AF98}"/>
              </a:ext>
            </a:extLst>
          </p:cNvPr>
          <p:cNvSpPr>
            <a:spLocks noGrp="1"/>
          </p:cNvSpPr>
          <p:nvPr>
            <p:ph type="sldNum" sz="quarter" idx="12"/>
          </p:nvPr>
        </p:nvSpPr>
        <p:spPr/>
        <p:txBody>
          <a:bodyPr/>
          <a:lstStyle/>
          <a:p>
            <a:fld id="{95B3AEFA-E298-4128-94E0-F0CA26D4D6C2}" type="slidenum">
              <a:rPr lang="ru-RU" smtClean="0"/>
              <a:t>‹#›</a:t>
            </a:fld>
            <a:endParaRPr lang="ru-RU"/>
          </a:p>
        </p:txBody>
      </p:sp>
    </p:spTree>
    <p:extLst>
      <p:ext uri="{BB962C8B-B14F-4D97-AF65-F5344CB8AC3E}">
        <p14:creationId xmlns:p14="http://schemas.microsoft.com/office/powerpoint/2010/main" val="1687910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188480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27F507-E9BD-4EA5-905A-808FE322F25B}"/>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21C3BC8-A1E2-4458-B9A1-03D08A1EB1DE}"/>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7840E1A-67ED-47B8-BC7C-3C13113DFA58}"/>
              </a:ext>
            </a:extLst>
          </p:cNvPr>
          <p:cNvSpPr>
            <a:spLocks noGrp="1"/>
          </p:cNvSpPr>
          <p:nvPr>
            <p:ph type="dt" sz="half" idx="10"/>
          </p:nvPr>
        </p:nvSpPr>
        <p:spPr/>
        <p:txBody>
          <a:bodyPr/>
          <a:lstStyle/>
          <a:p>
            <a:fld id="{BC1AE7DA-176C-4160-85BA-190BED9BF64B}"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B05F42C4-70FB-4FDB-BC30-A42EAA7B686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92E847F-0B07-44AC-8474-3545AB0B4D16}"/>
              </a:ext>
            </a:extLst>
          </p:cNvPr>
          <p:cNvSpPr>
            <a:spLocks noGrp="1"/>
          </p:cNvSpPr>
          <p:nvPr>
            <p:ph type="sldNum" sz="quarter" idx="12"/>
          </p:nvPr>
        </p:nvSpPr>
        <p:spPr/>
        <p:txBody>
          <a:bodyPr/>
          <a:lstStyle/>
          <a:p>
            <a:fld id="{95B3AEFA-E298-4128-94E0-F0CA26D4D6C2}" type="slidenum">
              <a:rPr lang="ru-RU" smtClean="0"/>
              <a:t>‹#›</a:t>
            </a:fld>
            <a:endParaRPr lang="ru-RU"/>
          </a:p>
        </p:txBody>
      </p:sp>
    </p:spTree>
    <p:extLst>
      <p:ext uri="{BB962C8B-B14F-4D97-AF65-F5344CB8AC3E}">
        <p14:creationId xmlns:p14="http://schemas.microsoft.com/office/powerpoint/2010/main" val="3018609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E49FA4-3A32-4374-AEB2-7CD594C3C499}"/>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6D176B9E-9DD3-4D75-A9C2-F229181ED5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F358252-BE5F-4AC8-BEBF-F7B335827FDD}"/>
              </a:ext>
            </a:extLst>
          </p:cNvPr>
          <p:cNvSpPr>
            <a:spLocks noGrp="1"/>
          </p:cNvSpPr>
          <p:nvPr>
            <p:ph type="dt" sz="half" idx="10"/>
          </p:nvPr>
        </p:nvSpPr>
        <p:spPr/>
        <p:txBody>
          <a:bodyPr/>
          <a:lstStyle/>
          <a:p>
            <a:fld id="{BC1AE7DA-176C-4160-85BA-190BED9BF64B}"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B28F5774-5F78-45B1-9CB7-91D54D91E40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1A2F052-7F6C-45C8-B126-70CDB9948DE5}"/>
              </a:ext>
            </a:extLst>
          </p:cNvPr>
          <p:cNvSpPr>
            <a:spLocks noGrp="1"/>
          </p:cNvSpPr>
          <p:nvPr>
            <p:ph type="sldNum" sz="quarter" idx="12"/>
          </p:nvPr>
        </p:nvSpPr>
        <p:spPr/>
        <p:txBody>
          <a:bodyPr/>
          <a:lstStyle/>
          <a:p>
            <a:fld id="{95B3AEFA-E298-4128-94E0-F0CA26D4D6C2}" type="slidenum">
              <a:rPr lang="ru-RU" smtClean="0"/>
              <a:t>‹#›</a:t>
            </a:fld>
            <a:endParaRPr lang="ru-RU"/>
          </a:p>
        </p:txBody>
      </p:sp>
    </p:spTree>
    <p:extLst>
      <p:ext uri="{BB962C8B-B14F-4D97-AF65-F5344CB8AC3E}">
        <p14:creationId xmlns:p14="http://schemas.microsoft.com/office/powerpoint/2010/main" val="4255214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60C389-E1E7-466D-9F94-652617B5E59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6C9451B-93FF-425E-A8AE-4CC77FDA669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EEBE0FC-97FD-40F7-8724-A89A05C15CF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C2A6BFE-67D7-4C07-A7DE-74CB90B1FBA9}"/>
              </a:ext>
            </a:extLst>
          </p:cNvPr>
          <p:cNvSpPr>
            <a:spLocks noGrp="1"/>
          </p:cNvSpPr>
          <p:nvPr>
            <p:ph type="dt" sz="half" idx="10"/>
          </p:nvPr>
        </p:nvSpPr>
        <p:spPr/>
        <p:txBody>
          <a:bodyPr/>
          <a:lstStyle/>
          <a:p>
            <a:fld id="{BC1AE7DA-176C-4160-85BA-190BED9BF64B}" type="datetimeFigureOut">
              <a:rPr lang="ru-RU" smtClean="0"/>
              <a:t>14.05.2025</a:t>
            </a:fld>
            <a:endParaRPr lang="ru-RU"/>
          </a:p>
        </p:txBody>
      </p:sp>
      <p:sp>
        <p:nvSpPr>
          <p:cNvPr id="6" name="Нижний колонтитул 5">
            <a:extLst>
              <a:ext uri="{FF2B5EF4-FFF2-40B4-BE49-F238E27FC236}">
                <a16:creationId xmlns:a16="http://schemas.microsoft.com/office/drawing/2014/main" id="{793CFBDA-EFE2-47A9-AE1C-E3769C2DA6B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17A0BCC-2451-4A20-BCD6-31916E1DE614}"/>
              </a:ext>
            </a:extLst>
          </p:cNvPr>
          <p:cNvSpPr>
            <a:spLocks noGrp="1"/>
          </p:cNvSpPr>
          <p:nvPr>
            <p:ph type="sldNum" sz="quarter" idx="12"/>
          </p:nvPr>
        </p:nvSpPr>
        <p:spPr/>
        <p:txBody>
          <a:bodyPr/>
          <a:lstStyle/>
          <a:p>
            <a:fld id="{95B3AEFA-E298-4128-94E0-F0CA26D4D6C2}" type="slidenum">
              <a:rPr lang="ru-RU" smtClean="0"/>
              <a:t>‹#›</a:t>
            </a:fld>
            <a:endParaRPr lang="ru-RU"/>
          </a:p>
        </p:txBody>
      </p:sp>
    </p:spTree>
    <p:extLst>
      <p:ext uri="{BB962C8B-B14F-4D97-AF65-F5344CB8AC3E}">
        <p14:creationId xmlns:p14="http://schemas.microsoft.com/office/powerpoint/2010/main" val="1749603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802393-D429-44A6-AEB5-AFCEA5E8D4B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EEEF019-640F-48E4-A720-6E08272B8D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460FE5DF-0A47-4E56-8DC4-4F93D2AB011C}"/>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E74E080C-9159-44F4-A68A-6F458301E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2F68FC6-5B36-4F30-8D7D-3D1850AAA47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B56C2A9D-E0AA-4489-AE91-6E55AF643781}"/>
              </a:ext>
            </a:extLst>
          </p:cNvPr>
          <p:cNvSpPr>
            <a:spLocks noGrp="1"/>
          </p:cNvSpPr>
          <p:nvPr>
            <p:ph type="dt" sz="half" idx="10"/>
          </p:nvPr>
        </p:nvSpPr>
        <p:spPr/>
        <p:txBody>
          <a:bodyPr/>
          <a:lstStyle/>
          <a:p>
            <a:fld id="{BC1AE7DA-176C-4160-85BA-190BED9BF64B}" type="datetimeFigureOut">
              <a:rPr lang="ru-RU" smtClean="0"/>
              <a:t>14.05.2025</a:t>
            </a:fld>
            <a:endParaRPr lang="ru-RU"/>
          </a:p>
        </p:txBody>
      </p:sp>
      <p:sp>
        <p:nvSpPr>
          <p:cNvPr id="8" name="Нижний колонтитул 7">
            <a:extLst>
              <a:ext uri="{FF2B5EF4-FFF2-40B4-BE49-F238E27FC236}">
                <a16:creationId xmlns:a16="http://schemas.microsoft.com/office/drawing/2014/main" id="{18BD3AB6-79CE-4DB4-A678-A3AA69E46DE3}"/>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A6C1781D-8D74-4B7F-92C1-B1B60210C9C3}"/>
              </a:ext>
            </a:extLst>
          </p:cNvPr>
          <p:cNvSpPr>
            <a:spLocks noGrp="1"/>
          </p:cNvSpPr>
          <p:nvPr>
            <p:ph type="sldNum" sz="quarter" idx="12"/>
          </p:nvPr>
        </p:nvSpPr>
        <p:spPr/>
        <p:txBody>
          <a:bodyPr/>
          <a:lstStyle/>
          <a:p>
            <a:fld id="{95B3AEFA-E298-4128-94E0-F0CA26D4D6C2}" type="slidenum">
              <a:rPr lang="ru-RU" smtClean="0"/>
              <a:t>‹#›</a:t>
            </a:fld>
            <a:endParaRPr lang="ru-RU"/>
          </a:p>
        </p:txBody>
      </p:sp>
    </p:spTree>
    <p:extLst>
      <p:ext uri="{BB962C8B-B14F-4D97-AF65-F5344CB8AC3E}">
        <p14:creationId xmlns:p14="http://schemas.microsoft.com/office/powerpoint/2010/main" val="2605425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363200-26F9-4855-B7D0-0D38FE0DBE7B}"/>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53B84E7-D462-4071-8CB5-707A323B2BC3}"/>
              </a:ext>
            </a:extLst>
          </p:cNvPr>
          <p:cNvSpPr>
            <a:spLocks noGrp="1"/>
          </p:cNvSpPr>
          <p:nvPr>
            <p:ph type="dt" sz="half" idx="10"/>
          </p:nvPr>
        </p:nvSpPr>
        <p:spPr/>
        <p:txBody>
          <a:bodyPr/>
          <a:lstStyle/>
          <a:p>
            <a:fld id="{BC1AE7DA-176C-4160-85BA-190BED9BF64B}" type="datetimeFigureOut">
              <a:rPr lang="ru-RU" smtClean="0"/>
              <a:t>14.05.2025</a:t>
            </a:fld>
            <a:endParaRPr lang="ru-RU"/>
          </a:p>
        </p:txBody>
      </p:sp>
      <p:sp>
        <p:nvSpPr>
          <p:cNvPr id="4" name="Нижний колонтитул 3">
            <a:extLst>
              <a:ext uri="{FF2B5EF4-FFF2-40B4-BE49-F238E27FC236}">
                <a16:creationId xmlns:a16="http://schemas.microsoft.com/office/drawing/2014/main" id="{AEF8B52F-9C86-47B4-8C64-3D20028EF96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FEFA18F-9C08-476E-A194-BFCC9363660F}"/>
              </a:ext>
            </a:extLst>
          </p:cNvPr>
          <p:cNvSpPr>
            <a:spLocks noGrp="1"/>
          </p:cNvSpPr>
          <p:nvPr>
            <p:ph type="sldNum" sz="quarter" idx="12"/>
          </p:nvPr>
        </p:nvSpPr>
        <p:spPr/>
        <p:txBody>
          <a:bodyPr/>
          <a:lstStyle/>
          <a:p>
            <a:fld id="{95B3AEFA-E298-4128-94E0-F0CA26D4D6C2}" type="slidenum">
              <a:rPr lang="ru-RU" smtClean="0"/>
              <a:t>‹#›</a:t>
            </a:fld>
            <a:endParaRPr lang="ru-RU"/>
          </a:p>
        </p:txBody>
      </p:sp>
    </p:spTree>
    <p:extLst>
      <p:ext uri="{BB962C8B-B14F-4D97-AF65-F5344CB8AC3E}">
        <p14:creationId xmlns:p14="http://schemas.microsoft.com/office/powerpoint/2010/main" val="595642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2FBECBA-3126-4B61-BE27-C81C94CCE14B}"/>
              </a:ext>
            </a:extLst>
          </p:cNvPr>
          <p:cNvSpPr>
            <a:spLocks noGrp="1"/>
          </p:cNvSpPr>
          <p:nvPr>
            <p:ph type="dt" sz="half" idx="10"/>
          </p:nvPr>
        </p:nvSpPr>
        <p:spPr/>
        <p:txBody>
          <a:bodyPr/>
          <a:lstStyle/>
          <a:p>
            <a:fld id="{BC1AE7DA-176C-4160-85BA-190BED9BF64B}" type="datetimeFigureOut">
              <a:rPr lang="ru-RU" smtClean="0"/>
              <a:t>14.05.2025</a:t>
            </a:fld>
            <a:endParaRPr lang="ru-RU"/>
          </a:p>
        </p:txBody>
      </p:sp>
      <p:sp>
        <p:nvSpPr>
          <p:cNvPr id="3" name="Нижний колонтитул 2">
            <a:extLst>
              <a:ext uri="{FF2B5EF4-FFF2-40B4-BE49-F238E27FC236}">
                <a16:creationId xmlns:a16="http://schemas.microsoft.com/office/drawing/2014/main" id="{AB1BC16C-BBB4-48A2-BFED-D5E90C83086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F7086596-F1D5-4457-96BC-CFBFAC8BCC41}"/>
              </a:ext>
            </a:extLst>
          </p:cNvPr>
          <p:cNvSpPr>
            <a:spLocks noGrp="1"/>
          </p:cNvSpPr>
          <p:nvPr>
            <p:ph type="sldNum" sz="quarter" idx="12"/>
          </p:nvPr>
        </p:nvSpPr>
        <p:spPr/>
        <p:txBody>
          <a:bodyPr/>
          <a:lstStyle/>
          <a:p>
            <a:fld id="{95B3AEFA-E298-4128-94E0-F0CA26D4D6C2}" type="slidenum">
              <a:rPr lang="ru-RU" smtClean="0"/>
              <a:t>‹#›</a:t>
            </a:fld>
            <a:endParaRPr lang="ru-RU"/>
          </a:p>
        </p:txBody>
      </p:sp>
    </p:spTree>
    <p:extLst>
      <p:ext uri="{BB962C8B-B14F-4D97-AF65-F5344CB8AC3E}">
        <p14:creationId xmlns:p14="http://schemas.microsoft.com/office/powerpoint/2010/main" val="19726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FE0C60-129C-4CCF-9D24-AC785A08F73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0B17CF4-1585-40F8-91D2-89388F70E9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DFC4948-EDE1-4532-AEA8-AA712DF98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BC5A8C4-D60A-45D7-BE8C-8F2554039396}"/>
              </a:ext>
            </a:extLst>
          </p:cNvPr>
          <p:cNvSpPr>
            <a:spLocks noGrp="1"/>
          </p:cNvSpPr>
          <p:nvPr>
            <p:ph type="dt" sz="half" idx="10"/>
          </p:nvPr>
        </p:nvSpPr>
        <p:spPr/>
        <p:txBody>
          <a:bodyPr/>
          <a:lstStyle/>
          <a:p>
            <a:fld id="{BC1AE7DA-176C-4160-85BA-190BED9BF64B}" type="datetimeFigureOut">
              <a:rPr lang="ru-RU" smtClean="0"/>
              <a:t>14.05.2025</a:t>
            </a:fld>
            <a:endParaRPr lang="ru-RU"/>
          </a:p>
        </p:txBody>
      </p:sp>
      <p:sp>
        <p:nvSpPr>
          <p:cNvPr id="6" name="Нижний колонтитул 5">
            <a:extLst>
              <a:ext uri="{FF2B5EF4-FFF2-40B4-BE49-F238E27FC236}">
                <a16:creationId xmlns:a16="http://schemas.microsoft.com/office/drawing/2014/main" id="{2059C676-9C96-4F5C-8A13-CE5904C783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1B075D8-2657-4E01-A478-20D74EE4E4E5}"/>
              </a:ext>
            </a:extLst>
          </p:cNvPr>
          <p:cNvSpPr>
            <a:spLocks noGrp="1"/>
          </p:cNvSpPr>
          <p:nvPr>
            <p:ph type="sldNum" sz="quarter" idx="12"/>
          </p:nvPr>
        </p:nvSpPr>
        <p:spPr/>
        <p:txBody>
          <a:bodyPr/>
          <a:lstStyle/>
          <a:p>
            <a:fld id="{95B3AEFA-E298-4128-94E0-F0CA26D4D6C2}" type="slidenum">
              <a:rPr lang="ru-RU" smtClean="0"/>
              <a:t>‹#›</a:t>
            </a:fld>
            <a:endParaRPr lang="ru-RU"/>
          </a:p>
        </p:txBody>
      </p:sp>
    </p:spTree>
    <p:extLst>
      <p:ext uri="{BB962C8B-B14F-4D97-AF65-F5344CB8AC3E}">
        <p14:creationId xmlns:p14="http://schemas.microsoft.com/office/powerpoint/2010/main" val="153252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8ED817-9CBF-43F7-82CF-7DBACF20864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E8B8AA4-6B47-497A-B1D5-CFFB83D9B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A6BC47CB-7556-4AA9-AF1B-E70721DD8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16A6B09-4085-4725-867D-002C0F9F2230}"/>
              </a:ext>
            </a:extLst>
          </p:cNvPr>
          <p:cNvSpPr>
            <a:spLocks noGrp="1"/>
          </p:cNvSpPr>
          <p:nvPr>
            <p:ph type="dt" sz="half" idx="10"/>
          </p:nvPr>
        </p:nvSpPr>
        <p:spPr/>
        <p:txBody>
          <a:bodyPr/>
          <a:lstStyle/>
          <a:p>
            <a:fld id="{BC1AE7DA-176C-4160-85BA-190BED9BF64B}" type="datetimeFigureOut">
              <a:rPr lang="ru-RU" smtClean="0"/>
              <a:t>14.05.2025</a:t>
            </a:fld>
            <a:endParaRPr lang="ru-RU"/>
          </a:p>
        </p:txBody>
      </p:sp>
      <p:sp>
        <p:nvSpPr>
          <p:cNvPr id="6" name="Нижний колонтитул 5">
            <a:extLst>
              <a:ext uri="{FF2B5EF4-FFF2-40B4-BE49-F238E27FC236}">
                <a16:creationId xmlns:a16="http://schemas.microsoft.com/office/drawing/2014/main" id="{E078B4AA-EC12-4132-A06D-07039F31753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E1CA1A3-2E78-43E0-95F6-FC5A452B16FB}"/>
              </a:ext>
            </a:extLst>
          </p:cNvPr>
          <p:cNvSpPr>
            <a:spLocks noGrp="1"/>
          </p:cNvSpPr>
          <p:nvPr>
            <p:ph type="sldNum" sz="quarter" idx="12"/>
          </p:nvPr>
        </p:nvSpPr>
        <p:spPr/>
        <p:txBody>
          <a:bodyPr/>
          <a:lstStyle/>
          <a:p>
            <a:fld id="{95B3AEFA-E298-4128-94E0-F0CA26D4D6C2}" type="slidenum">
              <a:rPr lang="ru-RU" smtClean="0"/>
              <a:t>‹#›</a:t>
            </a:fld>
            <a:endParaRPr lang="ru-RU"/>
          </a:p>
        </p:txBody>
      </p:sp>
    </p:spTree>
    <p:extLst>
      <p:ext uri="{BB962C8B-B14F-4D97-AF65-F5344CB8AC3E}">
        <p14:creationId xmlns:p14="http://schemas.microsoft.com/office/powerpoint/2010/main" val="170355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8BC19-DE0A-417E-A4C8-D36E7A9F22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F063D521-BE0F-416B-849E-2600F0CE41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905879A-1A72-49CA-9AFE-16C9BB0FFC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1AE7DA-176C-4160-85BA-190BED9BF64B}" type="datetimeFigureOut">
              <a:rPr lang="ru-RU" smtClean="0"/>
              <a:t>14.05.2025</a:t>
            </a:fld>
            <a:endParaRPr lang="ru-RU"/>
          </a:p>
        </p:txBody>
      </p:sp>
      <p:sp>
        <p:nvSpPr>
          <p:cNvPr id="5" name="Нижний колонтитул 4">
            <a:extLst>
              <a:ext uri="{FF2B5EF4-FFF2-40B4-BE49-F238E27FC236}">
                <a16:creationId xmlns:a16="http://schemas.microsoft.com/office/drawing/2014/main" id="{866A67CA-3684-4DD3-AF00-674A01C915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49E1F7C-E4EE-4ABE-81DC-44D823822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3AEFA-E298-4128-94E0-F0CA26D4D6C2}" type="slidenum">
              <a:rPr lang="ru-RU" smtClean="0"/>
              <a:t>‹#›</a:t>
            </a:fld>
            <a:endParaRPr lang="ru-RU"/>
          </a:p>
        </p:txBody>
      </p:sp>
    </p:spTree>
    <p:extLst>
      <p:ext uri="{BB962C8B-B14F-4D97-AF65-F5344CB8AC3E}">
        <p14:creationId xmlns:p14="http://schemas.microsoft.com/office/powerpoint/2010/main" val="3378115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78A038-6445-4E6E-85CA-466A545FD4A7}"/>
              </a:ext>
            </a:extLst>
          </p:cNvPr>
          <p:cNvSpPr>
            <a:spLocks noGrp="1"/>
          </p:cNvSpPr>
          <p:nvPr>
            <p:ph type="ctrTitle"/>
          </p:nvPr>
        </p:nvSpPr>
        <p:spPr>
          <a:xfrm>
            <a:off x="1524000" y="1941513"/>
            <a:ext cx="9144000" cy="2387600"/>
          </a:xfrm>
        </p:spPr>
        <p:txBody>
          <a:bodyPr/>
          <a:lstStyle/>
          <a:p>
            <a:r>
              <a:rPr lang="en-US" dirty="0">
                <a:latin typeface="Bahnschrift SemiBold" panose="020B0502040204020203" pitchFamily="34" charset="0"/>
              </a:rPr>
              <a:t>Parallelization and runtime optimization</a:t>
            </a:r>
            <a:endParaRPr lang="ru-RU" dirty="0">
              <a:latin typeface="Bahnschrift SemiBold" panose="020B0502040204020203" pitchFamily="34" charset="0"/>
            </a:endParaRPr>
          </a:p>
        </p:txBody>
      </p:sp>
    </p:spTree>
    <p:extLst>
      <p:ext uri="{BB962C8B-B14F-4D97-AF65-F5344CB8AC3E}">
        <p14:creationId xmlns:p14="http://schemas.microsoft.com/office/powerpoint/2010/main" val="903662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ctr"/>
            <a:r>
              <a:rPr lang="ru" dirty="0">
                <a:latin typeface="Bahnschrift SemiBold" panose="020B0502040204020203" pitchFamily="34" charset="0"/>
              </a:rPr>
              <a:t>Loihi architecture</a:t>
            </a:r>
            <a:endParaRPr dirty="0">
              <a:latin typeface="Bahnschrift SemiBold" panose="020B0502040204020203" pitchFamily="34" charset="0"/>
            </a:endParaRPr>
          </a:p>
        </p:txBody>
      </p:sp>
      <p:sp>
        <p:nvSpPr>
          <p:cNvPr id="61" name="Google Shape;61;p14"/>
          <p:cNvSpPr txBox="1">
            <a:spLocks noGrp="1"/>
          </p:cNvSpPr>
          <p:nvPr>
            <p:ph type="body" idx="1"/>
          </p:nvPr>
        </p:nvSpPr>
        <p:spPr>
          <a:xfrm>
            <a:off x="415600" y="1536633"/>
            <a:ext cx="6689600" cy="4966000"/>
          </a:xfrm>
          <a:prstGeom prst="rect">
            <a:avLst/>
          </a:prstGeom>
        </p:spPr>
        <p:txBody>
          <a:bodyPr spcFirstLastPara="1" vert="horz" wrap="square" lIns="121900" tIns="121900" rIns="121900" bIns="121900" rtlCol="0" anchor="t" anchorCtr="0">
            <a:normAutofit/>
          </a:bodyPr>
          <a:lstStyle/>
          <a:p>
            <a:pPr marL="0" indent="0">
              <a:buNone/>
            </a:pPr>
            <a:r>
              <a:rPr lang="ru" dirty="0">
                <a:latin typeface="Bahnschrift Light" panose="020B0502040204020203" pitchFamily="34" charset="0"/>
              </a:rPr>
              <a:t>Loihi novelty:</a:t>
            </a:r>
            <a:endParaRPr dirty="0">
              <a:latin typeface="Bahnschrift Light" panose="020B0502040204020203" pitchFamily="34" charset="0"/>
            </a:endParaRPr>
          </a:p>
          <a:p>
            <a:pPr>
              <a:spcBef>
                <a:spcPts val="1600"/>
              </a:spcBef>
            </a:pPr>
            <a:r>
              <a:rPr lang="ru" dirty="0">
                <a:latin typeface="Bahnschrift Light" panose="020B0502040204020203" pitchFamily="34" charset="0"/>
              </a:rPr>
              <a:t>Sparse network compression</a:t>
            </a:r>
            <a:endParaRPr dirty="0">
              <a:latin typeface="Bahnschrift Light" panose="020B0502040204020203" pitchFamily="34" charset="0"/>
            </a:endParaRPr>
          </a:p>
          <a:p>
            <a:r>
              <a:rPr lang="ru" dirty="0">
                <a:latin typeface="Bahnschrift Light" panose="020B0502040204020203" pitchFamily="34" charset="0"/>
              </a:rPr>
              <a:t>Core-to-core multicast</a:t>
            </a:r>
            <a:endParaRPr dirty="0">
              <a:latin typeface="Bahnschrift Light" panose="020B0502040204020203" pitchFamily="34" charset="0"/>
            </a:endParaRPr>
          </a:p>
          <a:p>
            <a:r>
              <a:rPr lang="ru" dirty="0">
                <a:latin typeface="Bahnschrift Light" panose="020B0502040204020203" pitchFamily="34" charset="0"/>
              </a:rPr>
              <a:t>Variable synaptic formats</a:t>
            </a:r>
            <a:endParaRPr dirty="0">
              <a:latin typeface="Bahnschrift Light" panose="020B0502040204020203" pitchFamily="34" charset="0"/>
            </a:endParaRPr>
          </a:p>
          <a:p>
            <a:r>
              <a:rPr lang="ru" dirty="0">
                <a:latin typeface="Bahnschrift Light" panose="020B0502040204020203" pitchFamily="34" charset="0"/>
              </a:rPr>
              <a:t>Population-based hierarchical connectivity  </a:t>
            </a:r>
            <a:endParaRPr dirty="0">
              <a:latin typeface="Bahnschrift Light" panose="020B0502040204020203" pitchFamily="34" charset="0"/>
            </a:endParaRPr>
          </a:p>
        </p:txBody>
      </p:sp>
      <p:pic>
        <p:nvPicPr>
          <p:cNvPr id="62" name="Google Shape;62;p14"/>
          <p:cNvPicPr preferRelativeResize="0"/>
          <p:nvPr/>
        </p:nvPicPr>
        <p:blipFill>
          <a:blip r:embed="rId3">
            <a:alphaModFix/>
          </a:blip>
          <a:stretch>
            <a:fillRect/>
          </a:stretch>
        </p:blipFill>
        <p:spPr>
          <a:xfrm>
            <a:off x="7337600" y="1536634"/>
            <a:ext cx="4522733" cy="45102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ctr"/>
            <a:r>
              <a:rPr lang="ru" dirty="0">
                <a:latin typeface="Bahnschrift SemiBold" panose="020B0502040204020203" pitchFamily="34" charset="0"/>
              </a:rPr>
              <a:t>Mesh operation and synchronization</a:t>
            </a:r>
            <a:endParaRPr dirty="0">
              <a:latin typeface="Bahnschrift SemiBold" panose="020B0502040204020203" pitchFamily="34" charset="0"/>
            </a:endParaRPr>
          </a:p>
        </p:txBody>
      </p:sp>
      <p:pic>
        <p:nvPicPr>
          <p:cNvPr id="68" name="Google Shape;68;p15"/>
          <p:cNvPicPr preferRelativeResize="0"/>
          <p:nvPr/>
        </p:nvPicPr>
        <p:blipFill>
          <a:blip r:embed="rId3">
            <a:alphaModFix/>
          </a:blip>
          <a:stretch>
            <a:fillRect/>
          </a:stretch>
        </p:blipFill>
        <p:spPr>
          <a:xfrm>
            <a:off x="373301" y="1356967"/>
            <a:ext cx="11445401" cy="44285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ctr"/>
            <a:r>
              <a:rPr lang="ru" dirty="0">
                <a:latin typeface="Bahnschrift SemiBold" panose="020B0502040204020203" pitchFamily="34" charset="0"/>
              </a:rPr>
              <a:t>Constraints</a:t>
            </a:r>
            <a:endParaRPr dirty="0">
              <a:latin typeface="Bahnschrift SemiBold" panose="020B0502040204020203" pitchFamily="34" charset="0"/>
            </a:endParaRPr>
          </a:p>
        </p:txBody>
      </p:sp>
      <p:sp>
        <p:nvSpPr>
          <p:cNvPr id="74" name="Google Shape;74;p16"/>
          <p:cNvSpPr txBox="1">
            <a:spLocks noGrp="1"/>
          </p:cNvSpPr>
          <p:nvPr>
            <p:ph type="body" idx="1"/>
          </p:nvPr>
        </p:nvSpPr>
        <p:spPr>
          <a:xfrm>
            <a:off x="415600" y="1536633"/>
            <a:ext cx="11360800" cy="4750000"/>
          </a:xfrm>
          <a:prstGeom prst="rect">
            <a:avLst/>
          </a:prstGeom>
        </p:spPr>
        <p:txBody>
          <a:bodyPr spcFirstLastPara="1" vert="horz" wrap="square" lIns="121900" tIns="121900" rIns="121900" bIns="121900" rtlCol="0" anchor="t" anchorCtr="0">
            <a:normAutofit/>
          </a:bodyPr>
          <a:lstStyle/>
          <a:p>
            <a:pPr marL="0" indent="0">
              <a:buNone/>
            </a:pPr>
            <a:r>
              <a:rPr lang="ru" dirty="0">
                <a:latin typeface="Bahnschrift Light" panose="020B0502040204020203" pitchFamily="34" charset="0"/>
              </a:rPr>
              <a:t>Loihi architecture can support arbitrary multigraph networks subject to the cores’ resource constraints: </a:t>
            </a:r>
            <a:endParaRPr dirty="0">
              <a:latin typeface="Bahnschrift Light" panose="020B0502040204020203" pitchFamily="34" charset="0"/>
            </a:endParaRPr>
          </a:p>
          <a:p>
            <a:pPr>
              <a:spcBef>
                <a:spcPts val="1600"/>
              </a:spcBef>
            </a:pPr>
            <a:r>
              <a:rPr lang="ru" dirty="0">
                <a:latin typeface="Bahnschrift Light" panose="020B0502040204020203" pitchFamily="34" charset="0"/>
              </a:rPr>
              <a:t>The total number of neurons assigned to any core may not exceed 1,024 (N_cx)</a:t>
            </a:r>
            <a:endParaRPr dirty="0">
              <a:latin typeface="Bahnschrift Light" panose="020B0502040204020203" pitchFamily="34" charset="0"/>
            </a:endParaRPr>
          </a:p>
          <a:p>
            <a:r>
              <a:rPr lang="ru" dirty="0">
                <a:latin typeface="Bahnschrift Light" panose="020B0502040204020203" pitchFamily="34" charset="0"/>
              </a:rPr>
              <a:t>The total synaptic fan-in state mapped to any core must not exceed 128 KB (N_syn × 64b, subject to compression and list alignment considerations)</a:t>
            </a:r>
            <a:endParaRPr dirty="0">
              <a:latin typeface="Bahnschrift Light" panose="020B0502040204020203" pitchFamily="34" charset="0"/>
            </a:endParaRPr>
          </a:p>
          <a:p>
            <a:r>
              <a:rPr lang="ru" dirty="0">
                <a:latin typeface="Bahnschrift Light" panose="020B0502040204020203" pitchFamily="34" charset="0"/>
              </a:rPr>
              <a:t>The total number of core-to-core fan-out edges mapped to any given core must not exceed 4,096 (N_axout)</a:t>
            </a:r>
            <a:endParaRPr dirty="0">
              <a:latin typeface="Bahnschrift Light" panose="020B0502040204020203" pitchFamily="34" charset="0"/>
            </a:endParaRPr>
          </a:p>
          <a:p>
            <a:r>
              <a:rPr lang="ru" dirty="0">
                <a:latin typeface="Bahnschrift Light" panose="020B0502040204020203" pitchFamily="34" charset="0"/>
              </a:rPr>
              <a:t>The total number of distribution lists, associated by axon_id, in any core must not exceed 4,096 (N_axin)</a:t>
            </a:r>
            <a:endParaRPr dirty="0">
              <a:latin typeface="Bahnschrift Light" panose="020B050204020402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ctr"/>
            <a:r>
              <a:rPr lang="ru" dirty="0">
                <a:latin typeface="Bahnschrift SemiBold" panose="020B0502040204020203" pitchFamily="34" charset="0"/>
              </a:rPr>
              <a:t>The architecture of the neuromorphic cores</a:t>
            </a:r>
            <a:endParaRPr dirty="0">
              <a:latin typeface="Bahnschrift SemiBold" panose="020B0502040204020203" pitchFamily="34" charset="0"/>
            </a:endParaRPr>
          </a:p>
        </p:txBody>
      </p:sp>
      <p:pic>
        <p:nvPicPr>
          <p:cNvPr id="80" name="Google Shape;80;p17"/>
          <p:cNvPicPr preferRelativeResize="0"/>
          <p:nvPr/>
        </p:nvPicPr>
        <p:blipFill>
          <a:blip r:embed="rId3">
            <a:alphaModFix/>
          </a:blip>
          <a:stretch>
            <a:fillRect/>
          </a:stretch>
        </p:blipFill>
        <p:spPr>
          <a:xfrm>
            <a:off x="1510284" y="1356967"/>
            <a:ext cx="9171435" cy="503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ctr"/>
            <a:r>
              <a:rPr lang="ru" dirty="0">
                <a:latin typeface="Bahnschrift SemiBold" panose="020B0502040204020203" pitchFamily="34" charset="0"/>
              </a:rPr>
              <a:t>Loihi 2. Novelty </a:t>
            </a:r>
            <a:endParaRPr dirty="0">
              <a:latin typeface="Bahnschrift SemiBold" panose="020B0502040204020203" pitchFamily="34" charset="0"/>
            </a:endParaRPr>
          </a:p>
        </p:txBody>
      </p:sp>
      <p:sp>
        <p:nvSpPr>
          <p:cNvPr id="86" name="Google Shape;86;p18"/>
          <p:cNvSpPr txBox="1">
            <a:spLocks noGrp="1"/>
          </p:cNvSpPr>
          <p:nvPr>
            <p:ph type="body" idx="1"/>
          </p:nvPr>
        </p:nvSpPr>
        <p:spPr>
          <a:xfrm>
            <a:off x="415600" y="1536633"/>
            <a:ext cx="6040800" cy="4555200"/>
          </a:xfrm>
          <a:prstGeom prst="rect">
            <a:avLst/>
          </a:prstGeom>
        </p:spPr>
        <p:txBody>
          <a:bodyPr spcFirstLastPara="1" vert="horz" wrap="square" lIns="121900" tIns="121900" rIns="121900" bIns="121900" rtlCol="0" anchor="t" anchorCtr="0">
            <a:normAutofit/>
          </a:bodyPr>
          <a:lstStyle/>
          <a:p>
            <a:pPr marL="0" indent="0">
              <a:buNone/>
            </a:pPr>
            <a:r>
              <a:rPr lang="ru" dirty="0">
                <a:latin typeface="Bahnschrift Light" panose="020B0502040204020203" pitchFamily="34" charset="0"/>
              </a:rPr>
              <a:t>List of the new features:</a:t>
            </a:r>
            <a:endParaRPr dirty="0">
              <a:latin typeface="Bahnschrift Light" panose="020B0502040204020203" pitchFamily="34" charset="0"/>
            </a:endParaRPr>
          </a:p>
          <a:p>
            <a:pPr>
              <a:spcBef>
                <a:spcPts val="1600"/>
              </a:spcBef>
              <a:buAutoNum type="arabicPeriod"/>
            </a:pPr>
            <a:r>
              <a:rPr lang="ru" dirty="0">
                <a:latin typeface="Bahnschrift Light" panose="020B0502040204020203" pitchFamily="34" charset="0"/>
              </a:rPr>
              <a:t>Loihi 2 supports fully programmable neuron models with graded spikes</a:t>
            </a:r>
            <a:endParaRPr dirty="0">
              <a:latin typeface="Bahnschrift Light" panose="020B0502040204020203" pitchFamily="34" charset="0"/>
            </a:endParaRPr>
          </a:p>
          <a:p>
            <a:pPr>
              <a:buAutoNum type="arabicPeriod"/>
            </a:pPr>
            <a:r>
              <a:rPr lang="ru" dirty="0">
                <a:latin typeface="Bahnschrift Light" panose="020B0502040204020203" pitchFamily="34" charset="0"/>
              </a:rPr>
              <a:t>Support for three-factor learning rules</a:t>
            </a:r>
            <a:endParaRPr dirty="0">
              <a:latin typeface="Bahnschrift Light" panose="020B0502040204020203" pitchFamily="34" charset="0"/>
            </a:endParaRPr>
          </a:p>
        </p:txBody>
      </p:sp>
      <p:pic>
        <p:nvPicPr>
          <p:cNvPr id="87" name="Google Shape;87;p18"/>
          <p:cNvPicPr preferRelativeResize="0"/>
          <p:nvPr/>
        </p:nvPicPr>
        <p:blipFill>
          <a:blip r:embed="rId3">
            <a:alphaModFix/>
          </a:blip>
          <a:stretch>
            <a:fillRect/>
          </a:stretch>
        </p:blipFill>
        <p:spPr>
          <a:xfrm>
            <a:off x="6691953" y="1371601"/>
            <a:ext cx="5084448" cy="47202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3503485" y="248300"/>
            <a:ext cx="5185033" cy="59132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2221634" y="300234"/>
            <a:ext cx="7323932" cy="62575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1"/>
          <p:cNvPicPr preferRelativeResize="0"/>
          <p:nvPr/>
        </p:nvPicPr>
        <p:blipFill>
          <a:blip r:embed="rId3">
            <a:alphaModFix/>
          </a:blip>
          <a:stretch>
            <a:fillRect/>
          </a:stretch>
        </p:blipFill>
        <p:spPr>
          <a:xfrm>
            <a:off x="403400" y="2593569"/>
            <a:ext cx="4163232" cy="543915"/>
          </a:xfrm>
          <a:prstGeom prst="rect">
            <a:avLst/>
          </a:prstGeom>
          <a:noFill/>
          <a:ln>
            <a:noFill/>
          </a:ln>
        </p:spPr>
      </p:pic>
      <p:pic>
        <p:nvPicPr>
          <p:cNvPr id="103" name="Google Shape;103;p21"/>
          <p:cNvPicPr preferRelativeResize="0"/>
          <p:nvPr/>
        </p:nvPicPr>
        <p:blipFill>
          <a:blip r:embed="rId4">
            <a:alphaModFix/>
          </a:blip>
          <a:stretch>
            <a:fillRect/>
          </a:stretch>
        </p:blipFill>
        <p:spPr>
          <a:xfrm>
            <a:off x="256634" y="5454133"/>
            <a:ext cx="7205532" cy="1129000"/>
          </a:xfrm>
          <a:prstGeom prst="rect">
            <a:avLst/>
          </a:prstGeom>
          <a:noFill/>
          <a:ln>
            <a:noFill/>
          </a:ln>
        </p:spPr>
      </p:pic>
      <p:sp>
        <p:nvSpPr>
          <p:cNvPr id="104" name="Google Shape;104;p21"/>
          <p:cNvSpPr txBox="1">
            <a:spLocks noGrp="1"/>
          </p:cNvSpPr>
          <p:nvPr>
            <p:ph type="title"/>
          </p:nvPr>
        </p:nvSpPr>
        <p:spPr>
          <a:xfrm>
            <a:off x="179667" y="108333"/>
            <a:ext cx="6332400" cy="763600"/>
          </a:xfrm>
          <a:prstGeom prst="rect">
            <a:avLst/>
          </a:prstGeom>
        </p:spPr>
        <p:txBody>
          <a:bodyPr spcFirstLastPara="1" vert="horz" wrap="square" lIns="121900" tIns="121900" rIns="121900" bIns="121900" rtlCol="0" anchor="t" anchorCtr="0">
            <a:normAutofit fontScale="90000"/>
          </a:bodyPr>
          <a:lstStyle/>
          <a:p>
            <a:r>
              <a:rPr lang="ru" dirty="0">
                <a:latin typeface="Bahnschrift SemiBold" panose="020B0502040204020203" pitchFamily="34" charset="0"/>
              </a:rPr>
              <a:t>Resonate-and-Fire (RF) model</a:t>
            </a:r>
            <a:endParaRPr dirty="0">
              <a:latin typeface="Bahnschrift SemiBold" panose="020B0502040204020203" pitchFamily="34" charset="0"/>
            </a:endParaRPr>
          </a:p>
        </p:txBody>
      </p:sp>
      <p:pic>
        <p:nvPicPr>
          <p:cNvPr id="105" name="Google Shape;105;p21"/>
          <p:cNvPicPr preferRelativeResize="0"/>
          <p:nvPr/>
        </p:nvPicPr>
        <p:blipFill>
          <a:blip r:embed="rId5">
            <a:alphaModFix/>
          </a:blip>
          <a:stretch>
            <a:fillRect/>
          </a:stretch>
        </p:blipFill>
        <p:spPr>
          <a:xfrm>
            <a:off x="5519431" y="1123667"/>
            <a:ext cx="6376768" cy="2547535"/>
          </a:xfrm>
          <a:prstGeom prst="rect">
            <a:avLst/>
          </a:prstGeom>
          <a:noFill/>
          <a:ln>
            <a:noFill/>
          </a:ln>
        </p:spPr>
      </p:pic>
      <p:pic>
        <p:nvPicPr>
          <p:cNvPr id="106" name="Google Shape;106;p21"/>
          <p:cNvPicPr preferRelativeResize="0"/>
          <p:nvPr/>
        </p:nvPicPr>
        <p:blipFill>
          <a:blip r:embed="rId6">
            <a:alphaModFix/>
          </a:blip>
          <a:stretch>
            <a:fillRect/>
          </a:stretch>
        </p:blipFill>
        <p:spPr>
          <a:xfrm>
            <a:off x="256634" y="1249908"/>
            <a:ext cx="3552544" cy="835649"/>
          </a:xfrm>
          <a:prstGeom prst="rect">
            <a:avLst/>
          </a:prstGeom>
          <a:noFill/>
          <a:ln>
            <a:noFill/>
          </a:ln>
        </p:spPr>
      </p:pic>
      <p:sp>
        <p:nvSpPr>
          <p:cNvPr id="107" name="Google Shape;107;p21"/>
          <p:cNvSpPr txBox="1"/>
          <p:nvPr/>
        </p:nvSpPr>
        <p:spPr>
          <a:xfrm>
            <a:off x="6660267" y="406468"/>
            <a:ext cx="5128400" cy="738623"/>
          </a:xfrm>
          <a:prstGeom prst="rect">
            <a:avLst/>
          </a:prstGeom>
          <a:noFill/>
          <a:ln>
            <a:noFill/>
          </a:ln>
        </p:spPr>
        <p:txBody>
          <a:bodyPr spcFirstLastPara="1" wrap="square" lIns="121900" tIns="121900" rIns="121900" bIns="121900" anchor="t" anchorCtr="0">
            <a:spAutoFit/>
          </a:bodyPr>
          <a:lstStyle/>
          <a:p>
            <a:pPr algn="r"/>
            <a:r>
              <a:rPr lang="ru" sz="1600" dirty="0">
                <a:solidFill>
                  <a:schemeClr val="dk1"/>
                </a:solidFill>
                <a:latin typeface="Bahnschrift Light" panose="020B0502040204020203" pitchFamily="34" charset="0"/>
              </a:rPr>
              <a:t>Figure: spiking patterns of 100-neuron system (top), original and recovered signals (bottom) </a:t>
            </a:r>
            <a:endParaRPr sz="1600" dirty="0">
              <a:latin typeface="Bahnschrift Light" panose="020B0502040204020203" pitchFamily="34" charset="0"/>
            </a:endParaRPr>
          </a:p>
        </p:txBody>
      </p:sp>
      <p:pic>
        <p:nvPicPr>
          <p:cNvPr id="108" name="Google Shape;108;p21"/>
          <p:cNvPicPr preferRelativeResize="0"/>
          <p:nvPr/>
        </p:nvPicPr>
        <p:blipFill>
          <a:blip r:embed="rId7">
            <a:alphaModFix/>
          </a:blip>
          <a:stretch>
            <a:fillRect/>
          </a:stretch>
        </p:blipFill>
        <p:spPr>
          <a:xfrm>
            <a:off x="9438112" y="3842100"/>
            <a:ext cx="2350547" cy="2758800"/>
          </a:xfrm>
          <a:prstGeom prst="rect">
            <a:avLst/>
          </a:prstGeom>
          <a:noFill/>
          <a:ln>
            <a:noFill/>
          </a:ln>
        </p:spPr>
      </p:pic>
      <p:sp>
        <p:nvSpPr>
          <p:cNvPr id="109" name="Google Shape;109;p21"/>
          <p:cNvSpPr txBox="1"/>
          <p:nvPr/>
        </p:nvSpPr>
        <p:spPr>
          <a:xfrm>
            <a:off x="8023367" y="5643284"/>
            <a:ext cx="1493200" cy="984845"/>
          </a:xfrm>
          <a:prstGeom prst="rect">
            <a:avLst/>
          </a:prstGeom>
          <a:noFill/>
          <a:ln>
            <a:noFill/>
          </a:ln>
        </p:spPr>
        <p:txBody>
          <a:bodyPr spcFirstLastPara="1" wrap="square" lIns="121900" tIns="121900" rIns="121900" bIns="121900" anchor="t" anchorCtr="0">
            <a:spAutoFit/>
          </a:bodyPr>
          <a:lstStyle/>
          <a:p>
            <a:pPr algn="r"/>
            <a:r>
              <a:rPr lang="ru" sz="1600" dirty="0">
                <a:solidFill>
                  <a:schemeClr val="dk1"/>
                </a:solidFill>
                <a:latin typeface="Bahnschrift Light" panose="020B0502040204020203" pitchFamily="34" charset="0"/>
              </a:rPr>
              <a:t>Figure: spectrogram comparison</a:t>
            </a:r>
            <a:endParaRPr sz="1600" dirty="0">
              <a:latin typeface="Bahnschrift Light" panose="020B0502040204020203" pitchFamily="34" charset="0"/>
            </a:endParaRPr>
          </a:p>
        </p:txBody>
      </p:sp>
      <p:sp>
        <p:nvSpPr>
          <p:cNvPr id="110" name="Google Shape;110;p21"/>
          <p:cNvSpPr txBox="1"/>
          <p:nvPr/>
        </p:nvSpPr>
        <p:spPr>
          <a:xfrm>
            <a:off x="282167" y="5048101"/>
            <a:ext cx="7741200" cy="595059"/>
          </a:xfrm>
          <a:prstGeom prst="rect">
            <a:avLst/>
          </a:prstGeom>
          <a:noFill/>
          <a:ln>
            <a:noFill/>
          </a:ln>
        </p:spPr>
        <p:txBody>
          <a:bodyPr spcFirstLastPara="1" wrap="square" lIns="121900" tIns="121900" rIns="121900" bIns="121900" anchor="t" anchorCtr="0">
            <a:spAutoFit/>
          </a:bodyPr>
          <a:lstStyle/>
          <a:p>
            <a:r>
              <a:rPr lang="ru" sz="2267" dirty="0">
                <a:solidFill>
                  <a:schemeClr val="dk1"/>
                </a:solidFill>
                <a:latin typeface="Bahnschrift Light" panose="020B0502040204020203" pitchFamily="34" charset="0"/>
              </a:rPr>
              <a:t>Given an input a(t), this system approximates its STFT:</a:t>
            </a:r>
            <a:endParaRPr sz="2267" dirty="0">
              <a:latin typeface="Bahnschrift Light" panose="020B0502040204020203" pitchFamily="34" charset="0"/>
            </a:endParaRPr>
          </a:p>
        </p:txBody>
      </p:sp>
      <p:pic>
        <p:nvPicPr>
          <p:cNvPr id="111" name="Google Shape;111;p21"/>
          <p:cNvPicPr preferRelativeResize="0"/>
          <p:nvPr/>
        </p:nvPicPr>
        <p:blipFill>
          <a:blip r:embed="rId8">
            <a:alphaModFix/>
          </a:blip>
          <a:stretch>
            <a:fillRect/>
          </a:stretch>
        </p:blipFill>
        <p:spPr>
          <a:xfrm>
            <a:off x="403401" y="4021934"/>
            <a:ext cx="6912001" cy="547775"/>
          </a:xfrm>
          <a:prstGeom prst="rect">
            <a:avLst/>
          </a:prstGeom>
          <a:noFill/>
          <a:ln>
            <a:noFill/>
          </a:ln>
        </p:spPr>
      </p:pic>
      <p:sp>
        <p:nvSpPr>
          <p:cNvPr id="112" name="Google Shape;112;p21"/>
          <p:cNvSpPr txBox="1"/>
          <p:nvPr/>
        </p:nvSpPr>
        <p:spPr>
          <a:xfrm>
            <a:off x="282167" y="3454217"/>
            <a:ext cx="4000000" cy="595059"/>
          </a:xfrm>
          <a:prstGeom prst="rect">
            <a:avLst/>
          </a:prstGeom>
          <a:noFill/>
          <a:ln>
            <a:noFill/>
          </a:ln>
        </p:spPr>
        <p:txBody>
          <a:bodyPr spcFirstLastPara="1" wrap="square" lIns="121900" tIns="121900" rIns="121900" bIns="121900" anchor="t" anchorCtr="0">
            <a:spAutoFit/>
          </a:bodyPr>
          <a:lstStyle/>
          <a:p>
            <a:r>
              <a:rPr lang="ru" sz="2267" dirty="0">
                <a:solidFill>
                  <a:schemeClr val="dk1"/>
                </a:solidFill>
                <a:latin typeface="Bahnschrift Light" panose="020B0502040204020203" pitchFamily="34" charset="0"/>
              </a:rPr>
              <a:t>Spiking rule:</a:t>
            </a:r>
            <a:endParaRPr sz="2400" dirty="0">
              <a:latin typeface="Bahnschrift Light" panose="020B0502040204020203" pitchFamily="34" charset="0"/>
            </a:endParaRPr>
          </a:p>
        </p:txBody>
      </p:sp>
      <p:sp>
        <p:nvSpPr>
          <p:cNvPr id="113" name="Google Shape;113;p21"/>
          <p:cNvSpPr txBox="1"/>
          <p:nvPr/>
        </p:nvSpPr>
        <p:spPr>
          <a:xfrm>
            <a:off x="282167" y="2054533"/>
            <a:ext cx="4000000" cy="595059"/>
          </a:xfrm>
          <a:prstGeom prst="rect">
            <a:avLst/>
          </a:prstGeom>
          <a:noFill/>
          <a:ln>
            <a:noFill/>
          </a:ln>
        </p:spPr>
        <p:txBody>
          <a:bodyPr spcFirstLastPara="1" wrap="square" lIns="121900" tIns="121900" rIns="121900" bIns="121900" anchor="t" anchorCtr="0">
            <a:spAutoFit/>
          </a:bodyPr>
          <a:lstStyle/>
          <a:p>
            <a:r>
              <a:rPr lang="ru" sz="2267" dirty="0">
                <a:solidFill>
                  <a:schemeClr val="dk1"/>
                </a:solidFill>
                <a:latin typeface="Bahnschrift Light" panose="020B0502040204020203" pitchFamily="34" charset="0"/>
              </a:rPr>
              <a:t>Discrete:</a:t>
            </a:r>
            <a:endParaRPr sz="2400" dirty="0">
              <a:latin typeface="Bahnschrift Light" panose="020B0502040204020203"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425124" y="405968"/>
            <a:ext cx="11065243" cy="763600"/>
          </a:xfrm>
          <a:prstGeom prst="rect">
            <a:avLst/>
          </a:prstGeom>
        </p:spPr>
        <p:txBody>
          <a:bodyPr spcFirstLastPara="1" vert="horz" wrap="square" lIns="121900" tIns="121900" rIns="121900" bIns="121900" rtlCol="0" anchor="t" anchorCtr="0">
            <a:normAutofit fontScale="90000"/>
          </a:bodyPr>
          <a:lstStyle/>
          <a:p>
            <a:pPr algn="ctr"/>
            <a:r>
              <a:rPr lang="ru" dirty="0">
                <a:latin typeface="Bahnschrift SemiBold" panose="020B0502040204020203" pitchFamily="34" charset="0"/>
              </a:rPr>
              <a:t>Estimating Optical Flow with RF</a:t>
            </a:r>
            <a:endParaRPr dirty="0">
              <a:latin typeface="Bahnschrift SemiBold" panose="020B0502040204020203" pitchFamily="34" charset="0"/>
            </a:endParaRPr>
          </a:p>
        </p:txBody>
      </p:sp>
      <p:pic>
        <p:nvPicPr>
          <p:cNvPr id="119" name="Google Shape;119;p22"/>
          <p:cNvPicPr preferRelativeResize="0"/>
          <p:nvPr/>
        </p:nvPicPr>
        <p:blipFill rotWithShape="1">
          <a:blip r:embed="rId3">
            <a:alphaModFix/>
          </a:blip>
          <a:srcRect l="-1780" t="1390" r="1779" b="-1389"/>
          <a:stretch/>
        </p:blipFill>
        <p:spPr>
          <a:xfrm>
            <a:off x="4729334" y="1721328"/>
            <a:ext cx="2269133" cy="4658571"/>
          </a:xfrm>
          <a:prstGeom prst="rect">
            <a:avLst/>
          </a:prstGeom>
          <a:noFill/>
          <a:ln>
            <a:noFill/>
          </a:ln>
        </p:spPr>
      </p:pic>
      <p:pic>
        <p:nvPicPr>
          <p:cNvPr id="120" name="Google Shape;120;p22"/>
          <p:cNvPicPr preferRelativeResize="0"/>
          <p:nvPr/>
        </p:nvPicPr>
        <p:blipFill>
          <a:blip r:embed="rId4">
            <a:alphaModFix/>
          </a:blip>
          <a:stretch>
            <a:fillRect/>
          </a:stretch>
        </p:blipFill>
        <p:spPr>
          <a:xfrm>
            <a:off x="7963234" y="2626034"/>
            <a:ext cx="3527133" cy="625033"/>
          </a:xfrm>
          <a:prstGeom prst="rect">
            <a:avLst/>
          </a:prstGeom>
          <a:noFill/>
          <a:ln>
            <a:noFill/>
          </a:ln>
        </p:spPr>
      </p:pic>
      <p:pic>
        <p:nvPicPr>
          <p:cNvPr id="121" name="Google Shape;121;p22"/>
          <p:cNvPicPr preferRelativeResize="0"/>
          <p:nvPr/>
        </p:nvPicPr>
        <p:blipFill>
          <a:blip r:embed="rId5">
            <a:alphaModFix/>
          </a:blip>
          <a:stretch>
            <a:fillRect/>
          </a:stretch>
        </p:blipFill>
        <p:spPr>
          <a:xfrm>
            <a:off x="7442167" y="4309901"/>
            <a:ext cx="4569300" cy="1702167"/>
          </a:xfrm>
          <a:prstGeom prst="rect">
            <a:avLst/>
          </a:prstGeom>
          <a:noFill/>
          <a:ln>
            <a:noFill/>
          </a:ln>
        </p:spPr>
      </p:pic>
      <p:sp>
        <p:nvSpPr>
          <p:cNvPr id="122" name="Google Shape;122;p22"/>
          <p:cNvSpPr txBox="1"/>
          <p:nvPr/>
        </p:nvSpPr>
        <p:spPr>
          <a:xfrm>
            <a:off x="421218" y="4455967"/>
            <a:ext cx="4113966" cy="1140400"/>
          </a:xfrm>
          <a:prstGeom prst="rect">
            <a:avLst/>
          </a:prstGeom>
          <a:noFill/>
          <a:ln>
            <a:noFill/>
          </a:ln>
        </p:spPr>
        <p:txBody>
          <a:bodyPr spcFirstLastPara="1" wrap="square" lIns="121900" tIns="121900" rIns="121900" bIns="121900" anchor="t" anchorCtr="0">
            <a:noAutofit/>
          </a:bodyPr>
          <a:lstStyle/>
          <a:p>
            <a:r>
              <a:rPr lang="ru" sz="2400" dirty="0">
                <a:solidFill>
                  <a:schemeClr val="dk2"/>
                </a:solidFill>
                <a:latin typeface="Bahnschrift Light" panose="020B0502040204020203" pitchFamily="34" charset="0"/>
              </a:rPr>
              <a:t>Estimate energy from input.</a:t>
            </a:r>
            <a:endParaRPr sz="2400" dirty="0">
              <a:solidFill>
                <a:schemeClr val="dk2"/>
              </a:solidFill>
              <a:latin typeface="Bahnschrift Light" panose="020B0502040204020203" pitchFamily="34" charset="0"/>
            </a:endParaRPr>
          </a:p>
          <a:p>
            <a:pPr marL="186262">
              <a:buClr>
                <a:schemeClr val="dk2"/>
              </a:buClr>
              <a:buSzPts val="1400"/>
            </a:pPr>
            <a:r>
              <a:rPr lang="ru" sz="2400" dirty="0">
                <a:solidFill>
                  <a:schemeClr val="dk2"/>
                </a:solidFill>
                <a:latin typeface="Bahnschrift Light" panose="020B0502040204020203" pitchFamily="34" charset="0"/>
              </a:rPr>
              <a:t>        – spatial filter</a:t>
            </a:r>
            <a:endParaRPr sz="2400" dirty="0">
              <a:solidFill>
                <a:schemeClr val="dk2"/>
              </a:solidFill>
              <a:latin typeface="Bahnschrift Light" panose="020B0502040204020203" pitchFamily="34" charset="0"/>
            </a:endParaRPr>
          </a:p>
          <a:p>
            <a:pPr marL="186262">
              <a:buClr>
                <a:schemeClr val="dk2"/>
              </a:buClr>
              <a:buSzPts val="1400"/>
            </a:pPr>
            <a:r>
              <a:rPr lang="ru" sz="2400" dirty="0">
                <a:solidFill>
                  <a:schemeClr val="dk2"/>
                </a:solidFill>
                <a:latin typeface="Bahnschrift Light" panose="020B0502040204020203" pitchFamily="34" charset="0"/>
              </a:rPr>
              <a:t>        – temporal filter</a:t>
            </a:r>
            <a:endParaRPr sz="2400" dirty="0">
              <a:solidFill>
                <a:schemeClr val="dk2"/>
              </a:solidFill>
              <a:latin typeface="Bahnschrift Light" panose="020B0502040204020203" pitchFamily="34" charset="0"/>
            </a:endParaRPr>
          </a:p>
        </p:txBody>
      </p:sp>
      <p:pic>
        <p:nvPicPr>
          <p:cNvPr id="123" name="Google Shape;123;p22" title="[89,89,89,&quot;https://www.codecogs.com/eqnedit.php?latex=f(x)#0&quot;]"/>
          <p:cNvPicPr preferRelativeResize="0"/>
          <p:nvPr/>
        </p:nvPicPr>
        <p:blipFill>
          <a:blip r:embed="rId6">
            <a:alphaModFix/>
          </a:blip>
          <a:stretch>
            <a:fillRect/>
          </a:stretch>
        </p:blipFill>
        <p:spPr>
          <a:xfrm>
            <a:off x="916968" y="5028697"/>
            <a:ext cx="422033" cy="239803"/>
          </a:xfrm>
          <a:prstGeom prst="rect">
            <a:avLst/>
          </a:prstGeom>
          <a:noFill/>
          <a:ln>
            <a:noFill/>
          </a:ln>
        </p:spPr>
      </p:pic>
      <p:pic>
        <p:nvPicPr>
          <p:cNvPr id="124" name="Google Shape;124;p22" title="[89,89,89,&quot;https://www.codecogs.com/eqnedit.php?latex=h(t)#0&quot;]"/>
          <p:cNvPicPr preferRelativeResize="0"/>
          <p:nvPr/>
        </p:nvPicPr>
        <p:blipFill>
          <a:blip r:embed="rId7">
            <a:alphaModFix/>
          </a:blip>
          <a:stretch>
            <a:fillRect/>
          </a:stretch>
        </p:blipFill>
        <p:spPr>
          <a:xfrm>
            <a:off x="916968" y="5345651"/>
            <a:ext cx="422033" cy="276433"/>
          </a:xfrm>
          <a:prstGeom prst="rect">
            <a:avLst/>
          </a:prstGeom>
          <a:noFill/>
          <a:ln>
            <a:noFill/>
          </a:ln>
        </p:spPr>
      </p:pic>
      <p:sp>
        <p:nvSpPr>
          <p:cNvPr id="125" name="Google Shape;125;p22"/>
          <p:cNvSpPr txBox="1"/>
          <p:nvPr/>
        </p:nvSpPr>
        <p:spPr>
          <a:xfrm>
            <a:off x="9249600" y="2065967"/>
            <a:ext cx="1492000" cy="493200"/>
          </a:xfrm>
          <a:prstGeom prst="rect">
            <a:avLst/>
          </a:prstGeom>
          <a:noFill/>
          <a:ln>
            <a:noFill/>
          </a:ln>
        </p:spPr>
        <p:txBody>
          <a:bodyPr spcFirstLastPara="1" wrap="square" lIns="121900" tIns="121900" rIns="121900" bIns="121900" anchor="t" anchorCtr="0">
            <a:noAutofit/>
          </a:bodyPr>
          <a:lstStyle/>
          <a:p>
            <a:r>
              <a:rPr lang="ru" sz="2400" b="1" dirty="0">
                <a:solidFill>
                  <a:schemeClr val="dk1"/>
                </a:solidFill>
                <a:latin typeface="Bahnschrift Light" panose="020B0502040204020203" pitchFamily="34" charset="0"/>
              </a:rPr>
              <a:t>Velocity</a:t>
            </a:r>
            <a:endParaRPr sz="2400" b="1" dirty="0">
              <a:solidFill>
                <a:schemeClr val="dk1"/>
              </a:solidFill>
              <a:latin typeface="Bahnschrift Light" panose="020B0502040204020203" pitchFamily="34" charset="0"/>
            </a:endParaRPr>
          </a:p>
        </p:txBody>
      </p:sp>
      <p:sp>
        <p:nvSpPr>
          <p:cNvPr id="126" name="Google Shape;126;p22"/>
          <p:cNvSpPr txBox="1"/>
          <p:nvPr/>
        </p:nvSpPr>
        <p:spPr>
          <a:xfrm>
            <a:off x="8954400" y="3647033"/>
            <a:ext cx="2342250" cy="493200"/>
          </a:xfrm>
          <a:prstGeom prst="rect">
            <a:avLst/>
          </a:prstGeom>
          <a:noFill/>
          <a:ln>
            <a:noFill/>
          </a:ln>
        </p:spPr>
        <p:txBody>
          <a:bodyPr spcFirstLastPara="1" wrap="square" lIns="121900" tIns="121900" rIns="121900" bIns="121900" anchor="t" anchorCtr="0">
            <a:noAutofit/>
          </a:bodyPr>
          <a:lstStyle/>
          <a:p>
            <a:pPr algn="ctr"/>
            <a:r>
              <a:rPr lang="ru" sz="2400" b="1" dirty="0">
                <a:solidFill>
                  <a:schemeClr val="dk1"/>
                </a:solidFill>
                <a:latin typeface="Bahnschrift Light" panose="020B0502040204020203" pitchFamily="34" charset="0"/>
              </a:rPr>
              <a:t>Optical flow</a:t>
            </a:r>
            <a:endParaRPr sz="2400" b="1" dirty="0">
              <a:solidFill>
                <a:schemeClr val="dk1"/>
              </a:solidFill>
              <a:latin typeface="Bahnschrift Light" panose="020B0502040204020203" pitchFamily="34" charset="0"/>
            </a:endParaRPr>
          </a:p>
        </p:txBody>
      </p:sp>
      <p:sp>
        <p:nvSpPr>
          <p:cNvPr id="127" name="Google Shape;127;p22"/>
          <p:cNvSpPr txBox="1"/>
          <p:nvPr/>
        </p:nvSpPr>
        <p:spPr>
          <a:xfrm>
            <a:off x="171666" y="1388533"/>
            <a:ext cx="4113967" cy="2505200"/>
          </a:xfrm>
          <a:prstGeom prst="rect">
            <a:avLst/>
          </a:prstGeom>
          <a:noFill/>
          <a:ln>
            <a:noFill/>
          </a:ln>
        </p:spPr>
        <p:txBody>
          <a:bodyPr spcFirstLastPara="1" wrap="square" lIns="121900" tIns="121900" rIns="121900" bIns="121900" anchor="t" anchorCtr="0">
            <a:noAutofit/>
          </a:bodyPr>
          <a:lstStyle/>
          <a:p>
            <a:r>
              <a:rPr lang="ru" sz="2400" b="1" dirty="0">
                <a:solidFill>
                  <a:schemeClr val="dk2"/>
                </a:solidFill>
                <a:latin typeface="Bahnschrift Light" panose="020B0502040204020203" pitchFamily="34" charset="0"/>
              </a:rPr>
              <a:t>Input</a:t>
            </a:r>
            <a:r>
              <a:rPr lang="ru" sz="2400" dirty="0">
                <a:solidFill>
                  <a:schemeClr val="dk2"/>
                </a:solidFill>
                <a:latin typeface="Bahnschrift Light" panose="020B0502040204020203" pitchFamily="34" charset="0"/>
              </a:rPr>
              <a:t> – spikes</a:t>
            </a:r>
            <a:endParaRPr sz="2400" dirty="0">
              <a:solidFill>
                <a:schemeClr val="dk2"/>
              </a:solidFill>
              <a:latin typeface="Bahnschrift Light" panose="020B0502040204020203" pitchFamily="34" charset="0"/>
            </a:endParaRPr>
          </a:p>
          <a:p>
            <a:pPr marL="609585" indent="-423323">
              <a:buClr>
                <a:schemeClr val="dk2"/>
              </a:buClr>
              <a:buSzPts val="1400"/>
              <a:buChar char="●"/>
            </a:pPr>
            <a:r>
              <a:rPr lang="ru" sz="2400" dirty="0">
                <a:solidFill>
                  <a:schemeClr val="dk2"/>
                </a:solidFill>
                <a:latin typeface="Bahnschrift Light" panose="020B0502040204020203" pitchFamily="34" charset="0"/>
              </a:rPr>
              <a:t>sparse event-based DVS data</a:t>
            </a:r>
            <a:endParaRPr sz="2400" dirty="0">
              <a:solidFill>
                <a:schemeClr val="dk2"/>
              </a:solidFill>
              <a:latin typeface="Bahnschrift Light" panose="020B0502040204020203" pitchFamily="34" charset="0"/>
            </a:endParaRPr>
          </a:p>
          <a:p>
            <a:pPr marL="609585" indent="-423323">
              <a:buClr>
                <a:schemeClr val="dk2"/>
              </a:buClr>
              <a:buSzPts val="1400"/>
              <a:buChar char="●"/>
            </a:pPr>
            <a:r>
              <a:rPr lang="ru" sz="2400" dirty="0">
                <a:solidFill>
                  <a:schemeClr val="dk2"/>
                </a:solidFill>
                <a:latin typeface="Bahnschrift Light" panose="020B0502040204020203" pitchFamily="34" charset="0"/>
              </a:rPr>
              <a:t>In the case of video frames, a separate graded spike is used to represent the intensity of each pixel.</a:t>
            </a:r>
            <a:endParaRPr sz="2400" dirty="0">
              <a:solidFill>
                <a:schemeClr val="dk2"/>
              </a:solidFill>
              <a:latin typeface="Bahnschrift Light" panose="020B0502040204020203"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ru"/>
              <a:t>Estimating Optical Flow with RF. Results</a:t>
            </a:r>
            <a:endParaRPr/>
          </a:p>
        </p:txBody>
      </p:sp>
      <p:pic>
        <p:nvPicPr>
          <p:cNvPr id="133" name="Google Shape;133;p23"/>
          <p:cNvPicPr preferRelativeResize="0"/>
          <p:nvPr/>
        </p:nvPicPr>
        <p:blipFill>
          <a:blip r:embed="rId3">
            <a:alphaModFix/>
          </a:blip>
          <a:stretch>
            <a:fillRect/>
          </a:stretch>
        </p:blipFill>
        <p:spPr>
          <a:xfrm>
            <a:off x="704600" y="1932200"/>
            <a:ext cx="6294301" cy="4420035"/>
          </a:xfrm>
          <a:prstGeom prst="rect">
            <a:avLst/>
          </a:prstGeom>
          <a:noFill/>
          <a:ln>
            <a:noFill/>
          </a:ln>
        </p:spPr>
      </p:pic>
      <p:pic>
        <p:nvPicPr>
          <p:cNvPr id="134" name="Google Shape;134;p23"/>
          <p:cNvPicPr preferRelativeResize="0"/>
          <p:nvPr/>
        </p:nvPicPr>
        <p:blipFill>
          <a:blip r:embed="rId4">
            <a:alphaModFix/>
          </a:blip>
          <a:stretch>
            <a:fillRect/>
          </a:stretch>
        </p:blipFill>
        <p:spPr>
          <a:xfrm>
            <a:off x="7153568" y="2393167"/>
            <a:ext cx="4786699" cy="3081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6A17D4-9E5C-487A-BA83-0CB8D0855B73}"/>
              </a:ext>
            </a:extLst>
          </p:cNvPr>
          <p:cNvSpPr>
            <a:spLocks noGrp="1"/>
          </p:cNvSpPr>
          <p:nvPr>
            <p:ph type="title"/>
          </p:nvPr>
        </p:nvSpPr>
        <p:spPr/>
        <p:txBody>
          <a:bodyPr>
            <a:normAutofit/>
          </a:bodyPr>
          <a:lstStyle/>
          <a:p>
            <a:r>
              <a:rPr lang="en-US" sz="4200" dirty="0">
                <a:latin typeface="Bahnschrift SemiBold" panose="020B0502040204020203" pitchFamily="34" charset="0"/>
              </a:rPr>
              <a:t>Algorithmic optimization and outsourcing</a:t>
            </a:r>
            <a:endParaRPr lang="ru-RU" sz="4200" dirty="0">
              <a:latin typeface="Bahnschrift SemiBold" panose="020B0502040204020203" pitchFamily="34" charset="0"/>
            </a:endParaRPr>
          </a:p>
        </p:txBody>
      </p:sp>
      <p:pic>
        <p:nvPicPr>
          <p:cNvPr id="5" name="Рисунок 4">
            <a:extLst>
              <a:ext uri="{FF2B5EF4-FFF2-40B4-BE49-F238E27FC236}">
                <a16:creationId xmlns:a16="http://schemas.microsoft.com/office/drawing/2014/main" id="{9A2700C2-58C8-4689-9B49-9FEA79E8B1AC}"/>
              </a:ext>
            </a:extLst>
          </p:cNvPr>
          <p:cNvPicPr>
            <a:picLocks noChangeAspect="1"/>
          </p:cNvPicPr>
          <p:nvPr/>
        </p:nvPicPr>
        <p:blipFill>
          <a:blip r:embed="rId2"/>
          <a:stretch>
            <a:fillRect/>
          </a:stretch>
        </p:blipFill>
        <p:spPr>
          <a:xfrm>
            <a:off x="5373835" y="1690688"/>
            <a:ext cx="5979965" cy="4762533"/>
          </a:xfrm>
          <a:prstGeom prst="rect">
            <a:avLst/>
          </a:prstGeom>
        </p:spPr>
      </p:pic>
      <p:sp>
        <p:nvSpPr>
          <p:cNvPr id="6" name="TextBox 5">
            <a:extLst>
              <a:ext uri="{FF2B5EF4-FFF2-40B4-BE49-F238E27FC236}">
                <a16:creationId xmlns:a16="http://schemas.microsoft.com/office/drawing/2014/main" id="{F0322E75-6CBD-4450-8CC6-349C055B665E}"/>
              </a:ext>
            </a:extLst>
          </p:cNvPr>
          <p:cNvSpPr txBox="1"/>
          <p:nvPr/>
        </p:nvSpPr>
        <p:spPr>
          <a:xfrm>
            <a:off x="1000126" y="1690688"/>
            <a:ext cx="4191000" cy="1200329"/>
          </a:xfrm>
          <a:prstGeom prst="rect">
            <a:avLst/>
          </a:prstGeom>
          <a:noFill/>
        </p:spPr>
        <p:txBody>
          <a:bodyPr wrap="square" rtlCol="0">
            <a:spAutoFit/>
          </a:bodyPr>
          <a:lstStyle/>
          <a:p>
            <a:r>
              <a:rPr lang="en-US" dirty="0">
                <a:latin typeface="Bahnschrift Light" panose="020B0502040204020203" pitchFamily="34" charset="0"/>
              </a:rPr>
              <a:t>A great and simple example of algorithmic optimization is the naive matrix multiplication. *</a:t>
            </a:r>
            <a:r>
              <a:rPr lang="en-US" dirty="0" err="1">
                <a:latin typeface="Bahnschrift Light" panose="020B0502040204020203" pitchFamily="34" charset="0"/>
              </a:rPr>
              <a:t>jupyter</a:t>
            </a:r>
            <a:r>
              <a:rPr lang="en-US" dirty="0">
                <a:latin typeface="Bahnschrift Light" panose="020B0502040204020203" pitchFamily="34" charset="0"/>
              </a:rPr>
              <a:t> notebook for reference*</a:t>
            </a:r>
            <a:endParaRPr lang="ru-RU" dirty="0">
              <a:latin typeface="Bahnschrift Light" panose="020B0502040204020203" pitchFamily="34" charset="0"/>
            </a:endParaRPr>
          </a:p>
        </p:txBody>
      </p:sp>
      <p:pic>
        <p:nvPicPr>
          <p:cNvPr id="1026" name="Picture 2" descr="Matrix Multiplication">
            <a:extLst>
              <a:ext uri="{FF2B5EF4-FFF2-40B4-BE49-F238E27FC236}">
                <a16:creationId xmlns:a16="http://schemas.microsoft.com/office/drawing/2014/main" id="{BDD771B1-5310-44EE-AA0C-FA7A3A6B9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46" y="3505200"/>
            <a:ext cx="4932589"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338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213500" y="296967"/>
            <a:ext cx="2263000" cy="763600"/>
          </a:xfrm>
          <a:prstGeom prst="rect">
            <a:avLst/>
          </a:prstGeom>
        </p:spPr>
        <p:txBody>
          <a:bodyPr spcFirstLastPara="1" vert="horz" wrap="square" lIns="121900" tIns="121900" rIns="121900" bIns="121900" rtlCol="0" anchor="t" anchorCtr="0">
            <a:normAutofit fontScale="90000"/>
          </a:bodyPr>
          <a:lstStyle/>
          <a:p>
            <a:r>
              <a:rPr lang="ru" b="1" dirty="0">
                <a:latin typeface="Bahnschrift SemiBold" panose="020B0502040204020203" pitchFamily="34" charset="0"/>
              </a:rPr>
              <a:t>SLAYER</a:t>
            </a:r>
            <a:endParaRPr b="1" dirty="0">
              <a:latin typeface="Bahnschrift SemiBold" panose="020B0502040204020203" pitchFamily="34" charset="0"/>
            </a:endParaRPr>
          </a:p>
        </p:txBody>
      </p:sp>
      <p:pic>
        <p:nvPicPr>
          <p:cNvPr id="140" name="Google Shape;140;p24"/>
          <p:cNvPicPr preferRelativeResize="0"/>
          <p:nvPr/>
        </p:nvPicPr>
        <p:blipFill>
          <a:blip r:embed="rId3">
            <a:alphaModFix/>
          </a:blip>
          <a:stretch>
            <a:fillRect/>
          </a:stretch>
        </p:blipFill>
        <p:spPr>
          <a:xfrm>
            <a:off x="59267" y="1421774"/>
            <a:ext cx="5943899" cy="3734092"/>
          </a:xfrm>
          <a:prstGeom prst="rect">
            <a:avLst/>
          </a:prstGeom>
          <a:noFill/>
          <a:ln>
            <a:noFill/>
          </a:ln>
        </p:spPr>
      </p:pic>
      <p:pic>
        <p:nvPicPr>
          <p:cNvPr id="141" name="Google Shape;141;p24"/>
          <p:cNvPicPr preferRelativeResize="0"/>
          <p:nvPr/>
        </p:nvPicPr>
        <p:blipFill>
          <a:blip r:embed="rId4">
            <a:alphaModFix/>
          </a:blip>
          <a:stretch>
            <a:fillRect/>
          </a:stretch>
        </p:blipFill>
        <p:spPr>
          <a:xfrm>
            <a:off x="2661967" y="31633"/>
            <a:ext cx="9223700" cy="1230200"/>
          </a:xfrm>
          <a:prstGeom prst="rect">
            <a:avLst/>
          </a:prstGeom>
          <a:noFill/>
          <a:ln>
            <a:noFill/>
          </a:ln>
        </p:spPr>
      </p:pic>
      <p:pic>
        <p:nvPicPr>
          <p:cNvPr id="142" name="Google Shape;142;p24"/>
          <p:cNvPicPr preferRelativeResize="0"/>
          <p:nvPr/>
        </p:nvPicPr>
        <p:blipFill>
          <a:blip r:embed="rId5">
            <a:alphaModFix/>
          </a:blip>
          <a:stretch>
            <a:fillRect/>
          </a:stretch>
        </p:blipFill>
        <p:spPr>
          <a:xfrm>
            <a:off x="6382833" y="1523085"/>
            <a:ext cx="5943899" cy="3531468"/>
          </a:xfrm>
          <a:prstGeom prst="rect">
            <a:avLst/>
          </a:prstGeom>
          <a:noFill/>
          <a:ln>
            <a:noFill/>
          </a:ln>
        </p:spPr>
      </p:pic>
      <p:pic>
        <p:nvPicPr>
          <p:cNvPr id="143" name="Google Shape;143;p24"/>
          <p:cNvPicPr preferRelativeResize="0"/>
          <p:nvPr/>
        </p:nvPicPr>
        <p:blipFill>
          <a:blip r:embed="rId6">
            <a:alphaModFix/>
          </a:blip>
          <a:stretch>
            <a:fillRect/>
          </a:stretch>
        </p:blipFill>
        <p:spPr>
          <a:xfrm>
            <a:off x="213500" y="5395183"/>
            <a:ext cx="5482067" cy="1173900"/>
          </a:xfrm>
          <a:prstGeom prst="rect">
            <a:avLst/>
          </a:prstGeom>
          <a:noFill/>
          <a:ln>
            <a:noFill/>
          </a:ln>
        </p:spPr>
      </p:pic>
      <p:pic>
        <p:nvPicPr>
          <p:cNvPr id="144" name="Google Shape;144;p24"/>
          <p:cNvPicPr preferRelativeResize="0"/>
          <p:nvPr/>
        </p:nvPicPr>
        <p:blipFill>
          <a:blip r:embed="rId7">
            <a:alphaModFix/>
          </a:blip>
          <a:stretch>
            <a:fillRect/>
          </a:stretch>
        </p:blipFill>
        <p:spPr>
          <a:xfrm>
            <a:off x="6096001" y="5315827"/>
            <a:ext cx="5789668" cy="13326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415600" y="593367"/>
            <a:ext cx="11528750" cy="763600"/>
          </a:xfrm>
          <a:prstGeom prst="rect">
            <a:avLst/>
          </a:prstGeom>
        </p:spPr>
        <p:txBody>
          <a:bodyPr spcFirstLastPara="1" vert="horz" wrap="square" lIns="121900" tIns="121900" rIns="121900" bIns="121900" rtlCol="0" anchor="t" anchorCtr="0">
            <a:normAutofit fontScale="90000"/>
          </a:bodyPr>
          <a:lstStyle/>
          <a:p>
            <a:r>
              <a:rPr lang="ru" dirty="0">
                <a:latin typeface="Bahnschrift SemiBold" panose="020B0502040204020203" pitchFamily="34" charset="0"/>
              </a:rPr>
              <a:t>Efficient Video and Audio Processing with LOIHI 2</a:t>
            </a:r>
            <a:endParaRPr dirty="0">
              <a:latin typeface="Bahnschrift SemiBold" panose="020B0502040204020203" pitchFamily="34" charset="0"/>
            </a:endParaRPr>
          </a:p>
        </p:txBody>
      </p:sp>
      <p:sp>
        <p:nvSpPr>
          <p:cNvPr id="150" name="Google Shape;150;p25"/>
          <p:cNvSpPr txBox="1">
            <a:spLocks noGrp="1"/>
          </p:cNvSpPr>
          <p:nvPr>
            <p:ph type="body" idx="1"/>
          </p:nvPr>
        </p:nvSpPr>
        <p:spPr>
          <a:xfrm>
            <a:off x="415600" y="1536633"/>
            <a:ext cx="11876000" cy="4555200"/>
          </a:xfrm>
          <a:prstGeom prst="rect">
            <a:avLst/>
          </a:prstGeom>
        </p:spPr>
        <p:txBody>
          <a:bodyPr spcFirstLastPara="1" vert="horz" wrap="square" lIns="121900" tIns="121900" rIns="121900" bIns="121900" rtlCol="0" anchor="t" anchorCtr="0">
            <a:normAutofit lnSpcReduction="10000"/>
          </a:bodyPr>
          <a:lstStyle/>
          <a:p>
            <a:pPr marL="0" indent="0">
              <a:buNone/>
            </a:pPr>
            <a:r>
              <a:rPr lang="ru" dirty="0">
                <a:latin typeface="Bahnschrift Light" panose="020B0502040204020203" pitchFamily="34" charset="0"/>
              </a:rPr>
              <a:t>Since Intel Loihi 2 is suitable for RF networks and </a:t>
            </a:r>
            <a:r>
              <a:rPr lang="ru" b="1" dirty="0">
                <a:latin typeface="Bahnschrift Light" panose="020B0502040204020203" pitchFamily="34" charset="0"/>
              </a:rPr>
              <a:t>Sigma-Delta encapsulation</a:t>
            </a:r>
            <a:r>
              <a:rPr lang="ru" dirty="0">
                <a:latin typeface="Bahnschrift Light" panose="020B0502040204020203" pitchFamily="34" charset="0"/>
              </a:rPr>
              <a:t>:</a:t>
            </a:r>
            <a:endParaRPr dirty="0">
              <a:latin typeface="Bahnschrift Light" panose="020B0502040204020203" pitchFamily="34" charset="0"/>
            </a:endParaRPr>
          </a:p>
          <a:p>
            <a:pPr marL="0" indent="0">
              <a:spcBef>
                <a:spcPts val="1600"/>
              </a:spcBef>
              <a:buNone/>
            </a:pPr>
            <a:endParaRPr dirty="0">
              <a:latin typeface="Bahnschrift Light" panose="020B0502040204020203" pitchFamily="34" charset="0"/>
            </a:endParaRPr>
          </a:p>
          <a:p>
            <a:pPr marL="0" indent="0">
              <a:spcBef>
                <a:spcPts val="1600"/>
              </a:spcBef>
              <a:buNone/>
            </a:pPr>
            <a:endParaRPr dirty="0">
              <a:latin typeface="Bahnschrift Light" panose="020B0502040204020203" pitchFamily="34" charset="0"/>
            </a:endParaRPr>
          </a:p>
          <a:p>
            <a:pPr marL="0" indent="0">
              <a:spcBef>
                <a:spcPts val="1600"/>
              </a:spcBef>
              <a:buNone/>
            </a:pPr>
            <a:endParaRPr dirty="0">
              <a:latin typeface="Bahnschrift Light" panose="020B0502040204020203" pitchFamily="34" charset="0"/>
            </a:endParaRPr>
          </a:p>
          <a:p>
            <a:pPr marL="0" indent="0">
              <a:spcBef>
                <a:spcPts val="1600"/>
              </a:spcBef>
              <a:buNone/>
            </a:pPr>
            <a:endParaRPr dirty="0">
              <a:latin typeface="Bahnschrift Light" panose="020B0502040204020203" pitchFamily="34" charset="0"/>
            </a:endParaRPr>
          </a:p>
          <a:p>
            <a:pPr marL="0" indent="0">
              <a:spcBef>
                <a:spcPts val="1600"/>
              </a:spcBef>
              <a:spcAft>
                <a:spcPts val="1600"/>
              </a:spcAft>
              <a:buNone/>
            </a:pPr>
            <a:r>
              <a:rPr lang="ru" dirty="0">
                <a:latin typeface="Bahnschrift Light" panose="020B0502040204020203" pitchFamily="34" charset="0"/>
              </a:rPr>
              <a:t>Authors integrate these concepts into regular ANNs and </a:t>
            </a:r>
            <a:r>
              <a:rPr lang="ru" b="1" dirty="0">
                <a:latin typeface="Bahnschrift Light" panose="020B0502040204020203" pitchFamily="34" charset="0"/>
              </a:rPr>
              <a:t>benchmark</a:t>
            </a:r>
            <a:r>
              <a:rPr lang="ru" dirty="0">
                <a:latin typeface="Bahnschrift Light" panose="020B0502040204020203" pitchFamily="34" charset="0"/>
              </a:rPr>
              <a:t> Loihi 2 SNNs on </a:t>
            </a:r>
            <a:r>
              <a:rPr lang="ru" u="sng" dirty="0">
                <a:latin typeface="Bahnschrift Light" panose="020B0502040204020203" pitchFamily="34" charset="0"/>
              </a:rPr>
              <a:t>Video and Audio</a:t>
            </a:r>
            <a:r>
              <a:rPr lang="ru" dirty="0">
                <a:latin typeface="Bahnschrift Light" panose="020B0502040204020203" pitchFamily="34" charset="0"/>
              </a:rPr>
              <a:t> tasks in terms of </a:t>
            </a:r>
            <a:r>
              <a:rPr lang="ru" b="1" dirty="0">
                <a:latin typeface="Bahnschrift Light" panose="020B0502040204020203" pitchFamily="34" charset="0"/>
              </a:rPr>
              <a:t>Efficiency</a:t>
            </a:r>
            <a:r>
              <a:rPr lang="ru" dirty="0">
                <a:latin typeface="Bahnschrift Light" panose="020B0502040204020203" pitchFamily="34" charset="0"/>
              </a:rPr>
              <a:t> and </a:t>
            </a:r>
            <a:r>
              <a:rPr lang="ru" b="1" dirty="0">
                <a:latin typeface="Bahnschrift Light" panose="020B0502040204020203" pitchFamily="34" charset="0"/>
              </a:rPr>
              <a:t>Delay</a:t>
            </a:r>
            <a:r>
              <a:rPr lang="ru" dirty="0">
                <a:latin typeface="Bahnschrift Light" panose="020B0502040204020203" pitchFamily="34" charset="0"/>
              </a:rPr>
              <a:t> </a:t>
            </a:r>
            <a:r>
              <a:rPr lang="ru" b="1" u="sng" dirty="0">
                <a:solidFill>
                  <a:srgbClr val="990000"/>
                </a:solidFill>
                <a:latin typeface="Bahnschrift Light" panose="020B0502040204020203" pitchFamily="34" charset="0"/>
              </a:rPr>
              <a:t>VS</a:t>
            </a:r>
            <a:r>
              <a:rPr lang="ru" dirty="0">
                <a:latin typeface="Bahnschrift Light" panose="020B0502040204020203" pitchFamily="34" charset="0"/>
              </a:rPr>
              <a:t> </a:t>
            </a:r>
            <a:r>
              <a:rPr lang="ru" dirty="0">
                <a:solidFill>
                  <a:srgbClr val="38761D"/>
                </a:solidFill>
                <a:latin typeface="Bahnschrift Light" panose="020B0502040204020203" pitchFamily="34" charset="0"/>
              </a:rPr>
              <a:t>NVidia Jetson</a:t>
            </a:r>
            <a:r>
              <a:rPr lang="ru" dirty="0">
                <a:latin typeface="Bahnschrift Light" panose="020B0502040204020203" pitchFamily="34" charset="0"/>
              </a:rPr>
              <a:t> and </a:t>
            </a:r>
            <a:r>
              <a:rPr lang="ru" dirty="0">
                <a:solidFill>
                  <a:srgbClr val="1155CC"/>
                </a:solidFill>
                <a:latin typeface="Bahnschrift Light" panose="020B0502040204020203" pitchFamily="34" charset="0"/>
              </a:rPr>
              <a:t>CPU</a:t>
            </a:r>
            <a:endParaRPr dirty="0">
              <a:solidFill>
                <a:srgbClr val="1155CC"/>
              </a:solidFill>
              <a:latin typeface="Bahnschrift Light" panose="020B0502040204020203" pitchFamily="34" charset="0"/>
            </a:endParaRPr>
          </a:p>
        </p:txBody>
      </p:sp>
      <p:pic>
        <p:nvPicPr>
          <p:cNvPr id="151" name="Google Shape;151;p25"/>
          <p:cNvPicPr preferRelativeResize="0"/>
          <p:nvPr/>
        </p:nvPicPr>
        <p:blipFill>
          <a:blip r:embed="rId3">
            <a:alphaModFix/>
          </a:blip>
          <a:stretch>
            <a:fillRect/>
          </a:stretch>
        </p:blipFill>
        <p:spPr>
          <a:xfrm>
            <a:off x="6513501" y="2328800"/>
            <a:ext cx="5676601" cy="880200"/>
          </a:xfrm>
          <a:prstGeom prst="rect">
            <a:avLst/>
          </a:prstGeom>
          <a:noFill/>
          <a:ln>
            <a:noFill/>
          </a:ln>
        </p:spPr>
      </p:pic>
      <p:pic>
        <p:nvPicPr>
          <p:cNvPr id="152" name="Google Shape;152;p25"/>
          <p:cNvPicPr preferRelativeResize="0"/>
          <p:nvPr/>
        </p:nvPicPr>
        <p:blipFill>
          <a:blip r:embed="rId4">
            <a:alphaModFix/>
          </a:blip>
          <a:stretch>
            <a:fillRect/>
          </a:stretch>
        </p:blipFill>
        <p:spPr>
          <a:xfrm>
            <a:off x="6893334" y="3176367"/>
            <a:ext cx="3923321" cy="440000"/>
          </a:xfrm>
          <a:prstGeom prst="rect">
            <a:avLst/>
          </a:prstGeom>
          <a:noFill/>
          <a:ln>
            <a:noFill/>
          </a:ln>
        </p:spPr>
      </p:pic>
      <p:pic>
        <p:nvPicPr>
          <p:cNvPr id="153" name="Google Shape;153;p25"/>
          <p:cNvPicPr preferRelativeResize="0"/>
          <p:nvPr/>
        </p:nvPicPr>
        <p:blipFill>
          <a:blip r:embed="rId5">
            <a:alphaModFix/>
          </a:blip>
          <a:stretch>
            <a:fillRect/>
          </a:stretch>
        </p:blipFill>
        <p:spPr>
          <a:xfrm>
            <a:off x="450567" y="2228834"/>
            <a:ext cx="6262399" cy="20497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415599" y="593367"/>
            <a:ext cx="11576375" cy="763600"/>
          </a:xfrm>
          <a:prstGeom prst="rect">
            <a:avLst/>
          </a:prstGeom>
        </p:spPr>
        <p:txBody>
          <a:bodyPr spcFirstLastPara="1" vert="horz" wrap="square" lIns="121900" tIns="121900" rIns="121900" bIns="121900" rtlCol="0" anchor="t" anchorCtr="0">
            <a:normAutofit fontScale="90000"/>
          </a:bodyPr>
          <a:lstStyle/>
          <a:p>
            <a:r>
              <a:rPr lang="ru" dirty="0">
                <a:latin typeface="Bahnschrift SemiBold" panose="020B0502040204020203" pitchFamily="34" charset="0"/>
              </a:rPr>
              <a:t>Efficient Video and Audio Processing with LOIHI 2</a:t>
            </a:r>
            <a:endParaRPr dirty="0">
              <a:latin typeface="Bahnschrift SemiBold" panose="020B0502040204020203" pitchFamily="34" charset="0"/>
            </a:endParaRPr>
          </a:p>
        </p:txBody>
      </p:sp>
      <p:sp>
        <p:nvSpPr>
          <p:cNvPr id="159" name="Google Shape;159;p26"/>
          <p:cNvSpPr txBox="1">
            <a:spLocks noGrp="1"/>
          </p:cNvSpPr>
          <p:nvPr>
            <p:ph type="body" idx="1"/>
          </p:nvPr>
        </p:nvSpPr>
        <p:spPr>
          <a:xfrm>
            <a:off x="366300" y="1308133"/>
            <a:ext cx="11825700" cy="5480000"/>
          </a:xfrm>
          <a:prstGeom prst="rect">
            <a:avLst/>
          </a:prstGeom>
        </p:spPr>
        <p:txBody>
          <a:bodyPr spcFirstLastPara="1" vert="horz" wrap="square" lIns="121900" tIns="121900" rIns="121900" bIns="121900" rtlCol="0" anchor="t" anchorCtr="0">
            <a:normAutofit lnSpcReduction="10000"/>
          </a:bodyPr>
          <a:lstStyle/>
          <a:p>
            <a:pPr marL="0" indent="0">
              <a:buNone/>
            </a:pPr>
            <a:r>
              <a:rPr lang="ru" dirty="0">
                <a:latin typeface="Bahnschrift Light" panose="020B0502040204020203" pitchFamily="34" charset="0"/>
              </a:rPr>
              <a:t>Video task setup:</a:t>
            </a:r>
            <a:endParaRPr dirty="0">
              <a:latin typeface="Bahnschrift Light" panose="020B0502040204020203" pitchFamily="34" charset="0"/>
            </a:endParaRPr>
          </a:p>
          <a:p>
            <a:pPr marL="0" indent="0">
              <a:spcBef>
                <a:spcPts val="1600"/>
              </a:spcBef>
              <a:buNone/>
            </a:pPr>
            <a:endParaRPr dirty="0">
              <a:latin typeface="Bahnschrift Light" panose="020B0502040204020203" pitchFamily="34" charset="0"/>
            </a:endParaRPr>
          </a:p>
          <a:p>
            <a:pPr marL="0" indent="0">
              <a:spcBef>
                <a:spcPts val="1600"/>
              </a:spcBef>
              <a:buNone/>
            </a:pPr>
            <a:endParaRPr dirty="0">
              <a:latin typeface="Bahnschrift Light" panose="020B0502040204020203" pitchFamily="34" charset="0"/>
            </a:endParaRPr>
          </a:p>
          <a:p>
            <a:pPr marL="0" indent="0">
              <a:spcBef>
                <a:spcPts val="1600"/>
              </a:spcBef>
              <a:buNone/>
            </a:pPr>
            <a:endParaRPr dirty="0">
              <a:latin typeface="Bahnschrift Light" panose="020B0502040204020203" pitchFamily="34" charset="0"/>
            </a:endParaRPr>
          </a:p>
          <a:p>
            <a:pPr marL="0" indent="0">
              <a:spcBef>
                <a:spcPts val="1600"/>
              </a:spcBef>
              <a:buNone/>
            </a:pPr>
            <a:endParaRPr dirty="0">
              <a:latin typeface="Bahnschrift Light" panose="020B0502040204020203" pitchFamily="34" charset="0"/>
            </a:endParaRPr>
          </a:p>
          <a:p>
            <a:pPr marL="0" indent="0">
              <a:spcBef>
                <a:spcPts val="1600"/>
              </a:spcBef>
              <a:buNone/>
            </a:pPr>
            <a:endParaRPr dirty="0">
              <a:latin typeface="Bahnschrift Light" panose="020B0502040204020203" pitchFamily="34" charset="0"/>
            </a:endParaRPr>
          </a:p>
          <a:p>
            <a:pPr marL="0" indent="0">
              <a:spcBef>
                <a:spcPts val="1600"/>
              </a:spcBef>
              <a:buNone/>
            </a:pPr>
            <a:r>
              <a:rPr lang="ru" dirty="0">
                <a:latin typeface="Bahnschrift Light" panose="020B0502040204020203" pitchFamily="34" charset="0"/>
              </a:rPr>
              <a:t>The consecutive frames have high degree of temporal correlation -&gt; Loihi 2 utilizes Sigma-Delta ReLU neurons.  </a:t>
            </a:r>
            <a:endParaRPr dirty="0">
              <a:latin typeface="Bahnschrift Light" panose="020B0502040204020203" pitchFamily="34" charset="0"/>
            </a:endParaRPr>
          </a:p>
          <a:p>
            <a:pPr marL="0" indent="0">
              <a:spcBef>
                <a:spcPts val="1600"/>
              </a:spcBef>
              <a:spcAft>
                <a:spcPts val="1600"/>
              </a:spcAft>
              <a:buNone/>
            </a:pPr>
            <a:r>
              <a:rPr lang="ru" dirty="0">
                <a:latin typeface="Bahnschrift Light" panose="020B0502040204020203" pitchFamily="34" charset="0"/>
              </a:rPr>
              <a:t>MSE angle results(↓): </a:t>
            </a:r>
            <a:r>
              <a:rPr lang="ru" u="sng" dirty="0">
                <a:latin typeface="Bahnschrift Light" panose="020B0502040204020203" pitchFamily="34" charset="0"/>
              </a:rPr>
              <a:t>0.035</a:t>
            </a:r>
            <a:r>
              <a:rPr lang="ru" dirty="0">
                <a:latin typeface="Bahnschrift Light" panose="020B0502040204020203" pitchFamily="34" charset="0"/>
              </a:rPr>
              <a:t> for Loihi 2 vs </a:t>
            </a:r>
            <a:r>
              <a:rPr lang="ru" u="sng" dirty="0">
                <a:latin typeface="Bahnschrift Light" panose="020B0502040204020203" pitchFamily="34" charset="0"/>
              </a:rPr>
              <a:t>0.025</a:t>
            </a:r>
            <a:r>
              <a:rPr lang="ru" dirty="0">
                <a:latin typeface="Bahnschrift Light" panose="020B0502040204020203" pitchFamily="34" charset="0"/>
              </a:rPr>
              <a:t> 8-bit quant. ANN (</a:t>
            </a:r>
            <a:r>
              <a:rPr lang="ru" dirty="0">
                <a:solidFill>
                  <a:srgbClr val="38761D"/>
                </a:solidFill>
                <a:latin typeface="Bahnschrift Light" panose="020B0502040204020203" pitchFamily="34" charset="0"/>
              </a:rPr>
              <a:t>NVidia Jetson Nano</a:t>
            </a:r>
            <a:r>
              <a:rPr lang="ru" dirty="0">
                <a:latin typeface="Bahnschrift Light" panose="020B0502040204020203" pitchFamily="34" charset="0"/>
              </a:rPr>
              <a:t>)</a:t>
            </a:r>
            <a:endParaRPr dirty="0">
              <a:latin typeface="Bahnschrift Light" panose="020B0502040204020203" pitchFamily="34" charset="0"/>
            </a:endParaRPr>
          </a:p>
        </p:txBody>
      </p:sp>
      <p:pic>
        <p:nvPicPr>
          <p:cNvPr id="160" name="Google Shape;160;p26"/>
          <p:cNvPicPr preferRelativeResize="0"/>
          <p:nvPr/>
        </p:nvPicPr>
        <p:blipFill>
          <a:blip r:embed="rId3">
            <a:alphaModFix/>
          </a:blip>
          <a:stretch>
            <a:fillRect/>
          </a:stretch>
        </p:blipFill>
        <p:spPr>
          <a:xfrm>
            <a:off x="428767" y="1817268"/>
            <a:ext cx="5066968" cy="2758233"/>
          </a:xfrm>
          <a:prstGeom prst="rect">
            <a:avLst/>
          </a:prstGeom>
          <a:noFill/>
          <a:ln>
            <a:noFill/>
          </a:ln>
        </p:spPr>
      </p:pic>
      <p:pic>
        <p:nvPicPr>
          <p:cNvPr id="161" name="Google Shape;161;p26"/>
          <p:cNvPicPr preferRelativeResize="0"/>
          <p:nvPr/>
        </p:nvPicPr>
        <p:blipFill>
          <a:blip r:embed="rId4">
            <a:alphaModFix/>
          </a:blip>
          <a:stretch>
            <a:fillRect/>
          </a:stretch>
        </p:blipFill>
        <p:spPr>
          <a:xfrm>
            <a:off x="7693601" y="1373067"/>
            <a:ext cx="3224372" cy="3202435"/>
          </a:xfrm>
          <a:prstGeom prst="rect">
            <a:avLst/>
          </a:prstGeom>
          <a:noFill/>
          <a:ln>
            <a:noFill/>
          </a:ln>
        </p:spPr>
      </p:pic>
      <p:sp>
        <p:nvSpPr>
          <p:cNvPr id="162" name="Google Shape;162;p26"/>
          <p:cNvSpPr/>
          <p:nvPr/>
        </p:nvSpPr>
        <p:spPr>
          <a:xfrm>
            <a:off x="536433" y="2704567"/>
            <a:ext cx="1298400" cy="405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3" name="Google Shape;163;p26"/>
          <p:cNvSpPr/>
          <p:nvPr/>
        </p:nvSpPr>
        <p:spPr>
          <a:xfrm>
            <a:off x="555400" y="3440767"/>
            <a:ext cx="1298400" cy="405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4" name="Google Shape;164;p26"/>
          <p:cNvSpPr/>
          <p:nvPr/>
        </p:nvSpPr>
        <p:spPr>
          <a:xfrm>
            <a:off x="1697233" y="3382367"/>
            <a:ext cx="317600" cy="7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5" name="Google Shape;165;p26"/>
          <p:cNvSpPr/>
          <p:nvPr/>
        </p:nvSpPr>
        <p:spPr>
          <a:xfrm>
            <a:off x="1697233" y="3110167"/>
            <a:ext cx="317600" cy="7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415599" y="593367"/>
            <a:ext cx="11665601" cy="763600"/>
          </a:xfrm>
          <a:prstGeom prst="rect">
            <a:avLst/>
          </a:prstGeom>
        </p:spPr>
        <p:txBody>
          <a:bodyPr spcFirstLastPara="1" vert="horz" wrap="square" lIns="121900" tIns="121900" rIns="121900" bIns="121900" rtlCol="0" anchor="t" anchorCtr="0">
            <a:normAutofit fontScale="90000"/>
          </a:bodyPr>
          <a:lstStyle/>
          <a:p>
            <a:r>
              <a:rPr lang="ru" dirty="0">
                <a:latin typeface="Bahnschrift SemiBold" panose="020B0502040204020203" pitchFamily="34" charset="0"/>
              </a:rPr>
              <a:t>Efficient Video and Audio Processing with LOIHI 2</a:t>
            </a:r>
            <a:endParaRPr dirty="0">
              <a:latin typeface="Bahnschrift SemiBold" panose="020B0502040204020203" pitchFamily="34" charset="0"/>
            </a:endParaRPr>
          </a:p>
        </p:txBody>
      </p:sp>
      <p:sp>
        <p:nvSpPr>
          <p:cNvPr id="171" name="Google Shape;171;p27"/>
          <p:cNvSpPr txBox="1">
            <a:spLocks noGrp="1"/>
          </p:cNvSpPr>
          <p:nvPr>
            <p:ph type="body" idx="1"/>
          </p:nvPr>
        </p:nvSpPr>
        <p:spPr>
          <a:xfrm>
            <a:off x="366300" y="1308133"/>
            <a:ext cx="12112800" cy="5480000"/>
          </a:xfrm>
          <a:prstGeom prst="rect">
            <a:avLst/>
          </a:prstGeom>
        </p:spPr>
        <p:txBody>
          <a:bodyPr spcFirstLastPara="1" vert="horz" wrap="square" lIns="121900" tIns="121900" rIns="121900" bIns="121900" rtlCol="0" anchor="t" anchorCtr="0">
            <a:normAutofit/>
          </a:bodyPr>
          <a:lstStyle/>
          <a:p>
            <a:pPr marL="0" indent="0">
              <a:buNone/>
            </a:pPr>
            <a:r>
              <a:rPr lang="ru" sz="2400" dirty="0">
                <a:latin typeface="Bahnschrift Light" panose="020B0502040204020203" pitchFamily="34" charset="0"/>
              </a:rPr>
              <a:t>Audio denoising task setup:</a:t>
            </a:r>
            <a:endParaRPr sz="2400" dirty="0">
              <a:latin typeface="Bahnschrift Light" panose="020B0502040204020203" pitchFamily="34" charset="0"/>
            </a:endParaRPr>
          </a:p>
          <a:p>
            <a:pPr marL="0" indent="0">
              <a:spcBef>
                <a:spcPts val="1600"/>
              </a:spcBef>
              <a:buNone/>
            </a:pPr>
            <a:endParaRPr sz="2400" dirty="0">
              <a:latin typeface="Bahnschrift Light" panose="020B0502040204020203" pitchFamily="34" charset="0"/>
            </a:endParaRPr>
          </a:p>
          <a:p>
            <a:pPr marL="0" indent="0">
              <a:spcBef>
                <a:spcPts val="1600"/>
              </a:spcBef>
              <a:buNone/>
            </a:pPr>
            <a:endParaRPr sz="2400" dirty="0">
              <a:latin typeface="Bahnschrift Light" panose="020B0502040204020203" pitchFamily="34" charset="0"/>
            </a:endParaRPr>
          </a:p>
          <a:p>
            <a:pPr marL="0" indent="0">
              <a:spcBef>
                <a:spcPts val="1600"/>
              </a:spcBef>
              <a:buNone/>
            </a:pPr>
            <a:endParaRPr sz="2400" dirty="0">
              <a:latin typeface="Bahnschrift Light" panose="020B0502040204020203" pitchFamily="34" charset="0"/>
            </a:endParaRPr>
          </a:p>
          <a:p>
            <a:pPr marL="0" indent="0">
              <a:spcBef>
                <a:spcPts val="1600"/>
              </a:spcBef>
              <a:buNone/>
            </a:pPr>
            <a:endParaRPr lang="en-US" sz="2400" dirty="0">
              <a:latin typeface="Bahnschrift Light" panose="020B0502040204020203" pitchFamily="34" charset="0"/>
            </a:endParaRPr>
          </a:p>
          <a:p>
            <a:pPr marL="0" indent="0">
              <a:spcBef>
                <a:spcPts val="1600"/>
              </a:spcBef>
              <a:buNone/>
            </a:pPr>
            <a:endParaRPr sz="2400" dirty="0">
              <a:latin typeface="Bahnschrift Light" panose="020B0502040204020203" pitchFamily="34" charset="0"/>
            </a:endParaRPr>
          </a:p>
          <a:p>
            <a:pPr marL="0" indent="0">
              <a:spcBef>
                <a:spcPts val="1600"/>
              </a:spcBef>
              <a:buNone/>
            </a:pPr>
            <a:endParaRPr sz="2400" dirty="0">
              <a:latin typeface="Bahnschrift Light" panose="020B0502040204020203" pitchFamily="34" charset="0"/>
            </a:endParaRPr>
          </a:p>
          <a:p>
            <a:pPr marL="0" indent="0">
              <a:spcBef>
                <a:spcPts val="1600"/>
              </a:spcBef>
              <a:buNone/>
            </a:pPr>
            <a:r>
              <a:rPr lang="ru" sz="2400" dirty="0">
                <a:latin typeface="Bahnschrift Light" panose="020B0502040204020203" pitchFamily="34" charset="0"/>
              </a:rPr>
              <a:t>Audio data is temporal and dense, 16kHz sampling rate means 16k measurements per second! </a:t>
            </a:r>
            <a:endParaRPr sz="2400" dirty="0">
              <a:latin typeface="Bahnschrift Light" panose="020B0502040204020203" pitchFamily="34" charset="0"/>
            </a:endParaRPr>
          </a:p>
          <a:p>
            <a:pPr marL="0" indent="0">
              <a:spcBef>
                <a:spcPts val="1600"/>
              </a:spcBef>
              <a:spcAft>
                <a:spcPts val="1600"/>
              </a:spcAft>
              <a:buNone/>
            </a:pPr>
            <a:r>
              <a:rPr lang="ru" sz="2400" dirty="0">
                <a:latin typeface="Bahnschrift Light" panose="020B0502040204020203" pitchFamily="34" charset="0"/>
              </a:rPr>
              <a:t>SI-SNR results(↑) : </a:t>
            </a:r>
            <a:r>
              <a:rPr lang="ru" sz="2400" u="sng" dirty="0">
                <a:latin typeface="Bahnschrift Light" panose="020B0502040204020203" pitchFamily="34" charset="0"/>
              </a:rPr>
              <a:t>12.5</a:t>
            </a:r>
            <a:r>
              <a:rPr lang="ru" sz="2400" dirty="0">
                <a:latin typeface="Bahnschrift Light" panose="020B0502040204020203" pitchFamily="34" charset="0"/>
              </a:rPr>
              <a:t> for Loihi 2 vs </a:t>
            </a:r>
            <a:r>
              <a:rPr lang="ru" sz="2400" u="sng" dirty="0">
                <a:latin typeface="Bahnschrift Light" panose="020B0502040204020203" pitchFamily="34" charset="0"/>
              </a:rPr>
              <a:t>11.89</a:t>
            </a:r>
            <a:r>
              <a:rPr lang="ru" sz="2400" dirty="0">
                <a:latin typeface="Bahnschrift Light" panose="020B0502040204020203" pitchFamily="34" charset="0"/>
              </a:rPr>
              <a:t> ANN baseline (</a:t>
            </a:r>
            <a:r>
              <a:rPr lang="ru" sz="2400" dirty="0">
                <a:solidFill>
                  <a:srgbClr val="38761D"/>
                </a:solidFill>
                <a:latin typeface="Bahnschrift Light" panose="020B0502040204020203" pitchFamily="34" charset="0"/>
              </a:rPr>
              <a:t>NVidia Jetson Nano</a:t>
            </a:r>
            <a:r>
              <a:rPr lang="ru" sz="2400" dirty="0">
                <a:latin typeface="Bahnschrift Light" panose="020B0502040204020203" pitchFamily="34" charset="0"/>
              </a:rPr>
              <a:t>)</a:t>
            </a:r>
            <a:endParaRPr sz="2400" dirty="0">
              <a:latin typeface="Bahnschrift Light" panose="020B0502040204020203" pitchFamily="34" charset="0"/>
            </a:endParaRPr>
          </a:p>
        </p:txBody>
      </p:sp>
      <p:sp>
        <p:nvSpPr>
          <p:cNvPr id="172" name="Google Shape;172;p27"/>
          <p:cNvSpPr/>
          <p:nvPr/>
        </p:nvSpPr>
        <p:spPr>
          <a:xfrm>
            <a:off x="536433" y="2704567"/>
            <a:ext cx="1298400" cy="405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73" name="Google Shape;173;p27"/>
          <p:cNvSpPr/>
          <p:nvPr/>
        </p:nvSpPr>
        <p:spPr>
          <a:xfrm>
            <a:off x="555400" y="3440767"/>
            <a:ext cx="1298400" cy="405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74" name="Google Shape;174;p27"/>
          <p:cNvSpPr/>
          <p:nvPr/>
        </p:nvSpPr>
        <p:spPr>
          <a:xfrm>
            <a:off x="1697233" y="3382367"/>
            <a:ext cx="317600" cy="7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75" name="Google Shape;175;p27"/>
          <p:cNvSpPr/>
          <p:nvPr/>
        </p:nvSpPr>
        <p:spPr>
          <a:xfrm>
            <a:off x="1697233" y="3110167"/>
            <a:ext cx="317600" cy="7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176" name="Google Shape;176;p27"/>
          <p:cNvPicPr preferRelativeResize="0"/>
          <p:nvPr/>
        </p:nvPicPr>
        <p:blipFill>
          <a:blip r:embed="rId3">
            <a:alphaModFix/>
          </a:blip>
          <a:stretch>
            <a:fillRect/>
          </a:stretch>
        </p:blipFill>
        <p:spPr>
          <a:xfrm>
            <a:off x="143800" y="1969317"/>
            <a:ext cx="6682835" cy="2897700"/>
          </a:xfrm>
          <a:prstGeom prst="rect">
            <a:avLst/>
          </a:prstGeom>
          <a:noFill/>
          <a:ln>
            <a:noFill/>
          </a:ln>
        </p:spPr>
      </p:pic>
      <p:pic>
        <p:nvPicPr>
          <p:cNvPr id="177" name="Google Shape;177;p27"/>
          <p:cNvPicPr preferRelativeResize="0"/>
          <p:nvPr/>
        </p:nvPicPr>
        <p:blipFill>
          <a:blip r:embed="rId4">
            <a:alphaModFix/>
          </a:blip>
          <a:stretch>
            <a:fillRect/>
          </a:stretch>
        </p:blipFill>
        <p:spPr>
          <a:xfrm>
            <a:off x="7150601" y="2029201"/>
            <a:ext cx="4296767" cy="1242433"/>
          </a:xfrm>
          <a:prstGeom prst="rect">
            <a:avLst/>
          </a:prstGeom>
          <a:noFill/>
          <a:ln>
            <a:noFill/>
          </a:ln>
        </p:spPr>
      </p:pic>
      <p:pic>
        <p:nvPicPr>
          <p:cNvPr id="178" name="Google Shape;178;p27"/>
          <p:cNvPicPr preferRelativeResize="0"/>
          <p:nvPr/>
        </p:nvPicPr>
        <p:blipFill>
          <a:blip r:embed="rId5">
            <a:alphaModFix/>
          </a:blip>
          <a:stretch>
            <a:fillRect/>
          </a:stretch>
        </p:blipFill>
        <p:spPr>
          <a:xfrm>
            <a:off x="7455401" y="3339167"/>
            <a:ext cx="4625800" cy="496504"/>
          </a:xfrm>
          <a:prstGeom prst="rect">
            <a:avLst/>
          </a:prstGeom>
          <a:noFill/>
          <a:ln>
            <a:noFill/>
          </a:ln>
        </p:spPr>
      </p:pic>
      <p:sp>
        <p:nvSpPr>
          <p:cNvPr id="179" name="Google Shape;179;p27"/>
          <p:cNvSpPr txBox="1"/>
          <p:nvPr/>
        </p:nvSpPr>
        <p:spPr>
          <a:xfrm>
            <a:off x="7345233" y="1684100"/>
            <a:ext cx="2167600" cy="591200"/>
          </a:xfrm>
          <a:prstGeom prst="rect">
            <a:avLst/>
          </a:prstGeom>
          <a:noFill/>
          <a:ln>
            <a:noFill/>
          </a:ln>
        </p:spPr>
        <p:txBody>
          <a:bodyPr spcFirstLastPara="1" wrap="square" lIns="121900" tIns="121900" rIns="121900" bIns="121900" anchor="t" anchorCtr="0">
            <a:noAutofit/>
          </a:bodyPr>
          <a:lstStyle/>
          <a:p>
            <a:r>
              <a:rPr lang="ru" sz="2400">
                <a:solidFill>
                  <a:schemeClr val="dk2"/>
                </a:solidFill>
              </a:rPr>
              <a:t>Metric:</a:t>
            </a:r>
            <a:endParaRPr sz="24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415600" y="593367"/>
            <a:ext cx="11604950" cy="763600"/>
          </a:xfrm>
          <a:prstGeom prst="rect">
            <a:avLst/>
          </a:prstGeom>
        </p:spPr>
        <p:txBody>
          <a:bodyPr spcFirstLastPara="1" vert="horz" wrap="square" lIns="121900" tIns="121900" rIns="121900" bIns="121900" rtlCol="0" anchor="t" anchorCtr="0">
            <a:normAutofit fontScale="90000"/>
          </a:bodyPr>
          <a:lstStyle/>
          <a:p>
            <a:pPr algn="ctr"/>
            <a:r>
              <a:rPr lang="ru" dirty="0">
                <a:latin typeface="Bahnschrift SemiBold" panose="020B0502040204020203" pitchFamily="34" charset="0"/>
              </a:rPr>
              <a:t>Efficient Video and Audio Processing with LOIHI 2</a:t>
            </a:r>
            <a:endParaRPr dirty="0">
              <a:latin typeface="Bahnschrift SemiBold" panose="020B0502040204020203" pitchFamily="34" charset="0"/>
            </a:endParaRPr>
          </a:p>
        </p:txBody>
      </p:sp>
      <p:sp>
        <p:nvSpPr>
          <p:cNvPr id="185" name="Google Shape;185;p28"/>
          <p:cNvSpPr txBox="1">
            <a:spLocks noGrp="1"/>
          </p:cNvSpPr>
          <p:nvPr>
            <p:ph type="body" idx="1"/>
          </p:nvPr>
        </p:nvSpPr>
        <p:spPr>
          <a:xfrm>
            <a:off x="415600" y="1536633"/>
            <a:ext cx="11876000" cy="5202400"/>
          </a:xfrm>
          <a:prstGeom prst="rect">
            <a:avLst/>
          </a:prstGeom>
        </p:spPr>
        <p:txBody>
          <a:bodyPr spcFirstLastPara="1" vert="horz" wrap="square" lIns="121900" tIns="121900" rIns="121900" bIns="121900" rtlCol="0" anchor="t" anchorCtr="0">
            <a:normAutofit/>
          </a:bodyPr>
          <a:lstStyle/>
          <a:p>
            <a:pPr marL="0" indent="0">
              <a:buNone/>
            </a:pPr>
            <a:endParaRPr sz="2400" dirty="0">
              <a:latin typeface="Bahnschrift Light" panose="020B0502040204020203" pitchFamily="34" charset="0"/>
            </a:endParaRPr>
          </a:p>
          <a:p>
            <a:pPr marL="0" indent="0">
              <a:spcBef>
                <a:spcPts val="1600"/>
              </a:spcBef>
              <a:buNone/>
            </a:pPr>
            <a:endParaRPr sz="2400" dirty="0">
              <a:latin typeface="Bahnschrift Light" panose="020B0502040204020203" pitchFamily="34" charset="0"/>
            </a:endParaRPr>
          </a:p>
          <a:p>
            <a:pPr marL="0" indent="0">
              <a:spcBef>
                <a:spcPts val="1600"/>
              </a:spcBef>
              <a:buNone/>
            </a:pPr>
            <a:endParaRPr sz="2400" dirty="0">
              <a:latin typeface="Bahnschrift Light" panose="020B0502040204020203" pitchFamily="34" charset="0"/>
            </a:endParaRPr>
          </a:p>
          <a:p>
            <a:pPr marL="0" indent="0">
              <a:spcBef>
                <a:spcPts val="1600"/>
              </a:spcBef>
              <a:buNone/>
            </a:pPr>
            <a:endParaRPr lang="en-US" sz="2400" dirty="0">
              <a:latin typeface="Bahnschrift Light" panose="020B0502040204020203" pitchFamily="34" charset="0"/>
            </a:endParaRPr>
          </a:p>
          <a:p>
            <a:pPr marL="0" indent="0">
              <a:spcBef>
                <a:spcPts val="1600"/>
              </a:spcBef>
              <a:buNone/>
            </a:pPr>
            <a:endParaRPr sz="2400" dirty="0">
              <a:latin typeface="Bahnschrift Light" panose="020B0502040204020203" pitchFamily="34" charset="0"/>
            </a:endParaRPr>
          </a:p>
          <a:p>
            <a:pPr marL="0" indent="0">
              <a:spcBef>
                <a:spcPts val="1600"/>
              </a:spcBef>
              <a:buNone/>
            </a:pPr>
            <a:endParaRPr sz="2400" dirty="0">
              <a:latin typeface="Bahnschrift Light" panose="020B0502040204020203" pitchFamily="34" charset="0"/>
            </a:endParaRPr>
          </a:p>
          <a:p>
            <a:pPr marL="0" indent="0">
              <a:spcBef>
                <a:spcPts val="1600"/>
              </a:spcBef>
              <a:buNone/>
            </a:pPr>
            <a:r>
              <a:rPr lang="ru" sz="2400" dirty="0">
                <a:latin typeface="Bahnschrift Light" panose="020B0502040204020203" pitchFamily="34" charset="0"/>
              </a:rPr>
              <a:t>Results for Intel Loihi 2: 	</a:t>
            </a:r>
            <a:endParaRPr sz="2400" dirty="0">
              <a:latin typeface="Bahnschrift Light" panose="020B0502040204020203" pitchFamily="34" charset="0"/>
            </a:endParaRPr>
          </a:p>
          <a:p>
            <a:pPr>
              <a:spcBef>
                <a:spcPts val="1600"/>
              </a:spcBef>
            </a:pPr>
            <a:r>
              <a:rPr lang="ru" sz="2400" dirty="0">
                <a:solidFill>
                  <a:srgbClr val="38761D"/>
                </a:solidFill>
                <a:latin typeface="Bahnschrift Light" panose="020B0502040204020203" pitchFamily="34" charset="0"/>
              </a:rPr>
              <a:t>PilotNet Steering:</a:t>
            </a:r>
            <a:r>
              <a:rPr lang="ru" sz="2400" dirty="0">
                <a:latin typeface="Bahnschrift Light" panose="020B0502040204020203" pitchFamily="34" charset="0"/>
              </a:rPr>
              <a:t> up to 150x less Energy, 2.8x faster latency</a:t>
            </a:r>
            <a:endParaRPr sz="2400" dirty="0">
              <a:latin typeface="Bahnschrift Light" panose="020B0502040204020203" pitchFamily="34" charset="0"/>
            </a:endParaRPr>
          </a:p>
          <a:p>
            <a:r>
              <a:rPr lang="ru" sz="2400" dirty="0">
                <a:solidFill>
                  <a:srgbClr val="38761D"/>
                </a:solidFill>
                <a:latin typeface="Bahnschrift Light" panose="020B0502040204020203" pitchFamily="34" charset="0"/>
              </a:rPr>
              <a:t>Noise suppression</a:t>
            </a:r>
            <a:r>
              <a:rPr lang="ru" sz="2400" dirty="0">
                <a:latin typeface="Bahnschrift Light" panose="020B0502040204020203" pitchFamily="34" charset="0"/>
              </a:rPr>
              <a:t>: up to 74x less Energy, better SI-SNR, 526k vs 2.68M params</a:t>
            </a:r>
            <a:endParaRPr sz="2400" dirty="0">
              <a:latin typeface="Bahnschrift Light" panose="020B0502040204020203" pitchFamily="34" charset="0"/>
            </a:endParaRPr>
          </a:p>
          <a:p>
            <a:pPr>
              <a:buClr>
                <a:srgbClr val="1155CC"/>
              </a:buClr>
            </a:pPr>
            <a:r>
              <a:rPr lang="ru" sz="2400" dirty="0">
                <a:solidFill>
                  <a:srgbClr val="1155CC"/>
                </a:solidFill>
                <a:latin typeface="Bahnschrift Light" panose="020B0502040204020203" pitchFamily="34" charset="0"/>
              </a:rPr>
              <a:t>STFT: </a:t>
            </a:r>
            <a:r>
              <a:rPr lang="ru" sz="2400" dirty="0">
                <a:latin typeface="Bahnschrift Light" panose="020B0502040204020203" pitchFamily="34" charset="0"/>
              </a:rPr>
              <a:t>up to 1500x less Energy, 828x better EDP</a:t>
            </a:r>
            <a:endParaRPr sz="2400" dirty="0">
              <a:latin typeface="Bahnschrift Light" panose="020B0502040204020203" pitchFamily="34" charset="0"/>
            </a:endParaRPr>
          </a:p>
        </p:txBody>
      </p:sp>
      <p:pic>
        <p:nvPicPr>
          <p:cNvPr id="186" name="Google Shape;186;p28"/>
          <p:cNvPicPr preferRelativeResize="0"/>
          <p:nvPr/>
        </p:nvPicPr>
        <p:blipFill rotWithShape="1">
          <a:blip r:embed="rId3">
            <a:alphaModFix/>
          </a:blip>
          <a:srcRect b="25373"/>
          <a:stretch/>
        </p:blipFill>
        <p:spPr>
          <a:xfrm>
            <a:off x="447301" y="1406237"/>
            <a:ext cx="11069865" cy="32141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332B56-6788-4721-93EA-21F2DBDA2BCC}"/>
              </a:ext>
            </a:extLst>
          </p:cNvPr>
          <p:cNvSpPr>
            <a:spLocks noGrp="1"/>
          </p:cNvSpPr>
          <p:nvPr>
            <p:ph type="title"/>
          </p:nvPr>
        </p:nvSpPr>
        <p:spPr/>
        <p:txBody>
          <a:bodyPr/>
          <a:lstStyle/>
          <a:p>
            <a:pPr algn="ctr"/>
            <a:r>
              <a:rPr lang="en-US" dirty="0">
                <a:latin typeface="Bahnschrift SemiBold" panose="020B0502040204020203" pitchFamily="34" charset="0"/>
              </a:rPr>
              <a:t>Briefly about Quantum Computing</a:t>
            </a:r>
            <a:endParaRPr lang="ru-RU" dirty="0">
              <a:latin typeface="Bahnschrift SemiBold" panose="020B0502040204020203" pitchFamily="34" charset="0"/>
            </a:endParaRPr>
          </a:p>
        </p:txBody>
      </p:sp>
      <p:pic>
        <p:nvPicPr>
          <p:cNvPr id="9" name="Объект 8">
            <a:extLst>
              <a:ext uri="{FF2B5EF4-FFF2-40B4-BE49-F238E27FC236}">
                <a16:creationId xmlns:a16="http://schemas.microsoft.com/office/drawing/2014/main" id="{AFF6A2F0-9B8E-47FB-BAEC-2C7E5F408A3F}"/>
              </a:ext>
            </a:extLst>
          </p:cNvPr>
          <p:cNvPicPr>
            <a:picLocks noGrp="1" noChangeAspect="1"/>
          </p:cNvPicPr>
          <p:nvPr>
            <p:ph idx="1"/>
          </p:nvPr>
        </p:nvPicPr>
        <p:blipFill>
          <a:blip r:embed="rId2"/>
          <a:stretch>
            <a:fillRect/>
          </a:stretch>
        </p:blipFill>
        <p:spPr>
          <a:xfrm>
            <a:off x="838200" y="1536000"/>
            <a:ext cx="4019550" cy="4255994"/>
          </a:xfrm>
          <a:prstGeom prst="rect">
            <a:avLst/>
          </a:prstGeom>
        </p:spPr>
      </p:pic>
      <p:pic>
        <p:nvPicPr>
          <p:cNvPr id="11" name="Рисунок 10">
            <a:extLst>
              <a:ext uri="{FF2B5EF4-FFF2-40B4-BE49-F238E27FC236}">
                <a16:creationId xmlns:a16="http://schemas.microsoft.com/office/drawing/2014/main" id="{C840DF06-00B5-4C03-B66E-D83C7CEDC8E4}"/>
              </a:ext>
            </a:extLst>
          </p:cNvPr>
          <p:cNvPicPr>
            <a:picLocks noChangeAspect="1"/>
          </p:cNvPicPr>
          <p:nvPr/>
        </p:nvPicPr>
        <p:blipFill>
          <a:blip r:embed="rId3"/>
          <a:stretch>
            <a:fillRect/>
          </a:stretch>
        </p:blipFill>
        <p:spPr>
          <a:xfrm>
            <a:off x="5681289" y="2130258"/>
            <a:ext cx="5344271" cy="3067478"/>
          </a:xfrm>
          <a:prstGeom prst="rect">
            <a:avLst/>
          </a:prstGeom>
        </p:spPr>
      </p:pic>
    </p:spTree>
    <p:extLst>
      <p:ext uri="{BB962C8B-B14F-4D97-AF65-F5344CB8AC3E}">
        <p14:creationId xmlns:p14="http://schemas.microsoft.com/office/powerpoint/2010/main" val="1954237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C2C2AA-5151-4A18-9407-F493F9FC9FEA}"/>
              </a:ext>
            </a:extLst>
          </p:cNvPr>
          <p:cNvSpPr>
            <a:spLocks noGrp="1"/>
          </p:cNvSpPr>
          <p:nvPr>
            <p:ph type="title"/>
          </p:nvPr>
        </p:nvSpPr>
        <p:spPr/>
        <p:txBody>
          <a:bodyPr/>
          <a:lstStyle/>
          <a:p>
            <a:pPr algn="ctr"/>
            <a:r>
              <a:rPr lang="en-US" dirty="0">
                <a:latin typeface="Bahnschrift SemiBold" panose="020B0502040204020203" pitchFamily="34" charset="0"/>
              </a:rPr>
              <a:t>Three depth levels of parallelization</a:t>
            </a:r>
            <a:endParaRPr lang="ru-RU" dirty="0">
              <a:latin typeface="Bahnschrift SemiBold" panose="020B0502040204020203" pitchFamily="34" charset="0"/>
            </a:endParaRPr>
          </a:p>
        </p:txBody>
      </p:sp>
      <p:pic>
        <p:nvPicPr>
          <p:cNvPr id="2052" name="Picture 4" descr="Choice between multithreading and multi-processing: When to use what">
            <a:extLst>
              <a:ext uri="{FF2B5EF4-FFF2-40B4-BE49-F238E27FC236}">
                <a16:creationId xmlns:a16="http://schemas.microsoft.com/office/drawing/2014/main" id="{F777970D-F9FF-4733-9199-A6A908529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332079"/>
            <a:ext cx="6629400" cy="24860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Hyper-Threading?">
            <a:extLst>
              <a:ext uri="{FF2B5EF4-FFF2-40B4-BE49-F238E27FC236}">
                <a16:creationId xmlns:a16="http://schemas.microsoft.com/office/drawing/2014/main" id="{5C35DA65-4A29-4476-A142-DD434AA31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812" y="2591614"/>
            <a:ext cx="3495675" cy="1966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73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11C294-38BD-4B96-8898-9E71AE25D980}"/>
              </a:ext>
            </a:extLst>
          </p:cNvPr>
          <p:cNvSpPr>
            <a:spLocks noGrp="1"/>
          </p:cNvSpPr>
          <p:nvPr>
            <p:ph type="title"/>
          </p:nvPr>
        </p:nvSpPr>
        <p:spPr/>
        <p:txBody>
          <a:bodyPr/>
          <a:lstStyle/>
          <a:p>
            <a:pPr algn="ctr"/>
            <a:r>
              <a:rPr lang="en-US" dirty="0">
                <a:latin typeface="Bahnschrift SemiBold" panose="020B0502040204020203" pitchFamily="34" charset="0"/>
              </a:rPr>
              <a:t>CPU vs GPU</a:t>
            </a:r>
            <a:endParaRPr lang="ru-RU" dirty="0">
              <a:latin typeface="Bahnschrift SemiBold" panose="020B0502040204020203" pitchFamily="34" charset="0"/>
            </a:endParaRPr>
          </a:p>
        </p:txBody>
      </p:sp>
      <p:pic>
        <p:nvPicPr>
          <p:cNvPr id="3082" name="Picture 10" descr="Relevance Of The GPU in AI Computing vis-a-vis Computing Tasks">
            <a:extLst>
              <a:ext uri="{FF2B5EF4-FFF2-40B4-BE49-F238E27FC236}">
                <a16:creationId xmlns:a16="http://schemas.microsoft.com/office/drawing/2014/main" id="{67CC7C1E-FECF-48B9-81FB-13D4BADA71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1844" y="1597025"/>
            <a:ext cx="68083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46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4FCDB4-D93A-49B7-9750-B77FAA3C1CAF}"/>
              </a:ext>
            </a:extLst>
          </p:cNvPr>
          <p:cNvSpPr>
            <a:spLocks noGrp="1"/>
          </p:cNvSpPr>
          <p:nvPr>
            <p:ph type="title"/>
          </p:nvPr>
        </p:nvSpPr>
        <p:spPr/>
        <p:txBody>
          <a:bodyPr/>
          <a:lstStyle/>
          <a:p>
            <a:pPr algn="ctr"/>
            <a:r>
              <a:rPr lang="en-US" dirty="0">
                <a:latin typeface="Bahnschrift SemiBold" panose="020B0502040204020203" pitchFamily="34" charset="0"/>
              </a:rPr>
              <a:t>Core parallelization concepts</a:t>
            </a:r>
            <a:endParaRPr lang="ru-RU" dirty="0">
              <a:latin typeface="Bahnschrift SemiBold" panose="020B0502040204020203" pitchFamily="34" charset="0"/>
            </a:endParaRPr>
          </a:p>
        </p:txBody>
      </p:sp>
      <p:sp>
        <p:nvSpPr>
          <p:cNvPr id="3" name="Объект 2">
            <a:extLst>
              <a:ext uri="{FF2B5EF4-FFF2-40B4-BE49-F238E27FC236}">
                <a16:creationId xmlns:a16="http://schemas.microsoft.com/office/drawing/2014/main" id="{6E909E3E-7FDF-4508-ACBF-885EE3BBF0AB}"/>
              </a:ext>
            </a:extLst>
          </p:cNvPr>
          <p:cNvSpPr>
            <a:spLocks noGrp="1"/>
          </p:cNvSpPr>
          <p:nvPr>
            <p:ph idx="1"/>
          </p:nvPr>
        </p:nvSpPr>
        <p:spPr>
          <a:xfrm>
            <a:off x="838200" y="1825625"/>
            <a:ext cx="5129981" cy="4351338"/>
          </a:xfrm>
        </p:spPr>
        <p:txBody>
          <a:bodyPr>
            <a:normAutofit fontScale="70000" lnSpcReduction="20000"/>
          </a:bodyPr>
          <a:lstStyle/>
          <a:p>
            <a:r>
              <a:rPr lang="en-US" b="1" i="0" dirty="0">
                <a:solidFill>
                  <a:srgbClr val="404040"/>
                </a:solidFill>
                <a:effectLst/>
                <a:latin typeface="Bahnschrift Light" panose="020B0502040204020203" pitchFamily="34" charset="0"/>
              </a:rPr>
              <a:t>Daemon Processes/Threads - </a:t>
            </a:r>
            <a:r>
              <a:rPr lang="en-US" b="0" i="0" dirty="0">
                <a:solidFill>
                  <a:srgbClr val="404040"/>
                </a:solidFill>
                <a:effectLst/>
                <a:latin typeface="Bahnschrift Light" panose="020B0502040204020203" pitchFamily="34" charset="0"/>
              </a:rPr>
              <a:t>Background processes that terminate when the main program exits</a:t>
            </a:r>
          </a:p>
          <a:p>
            <a:r>
              <a:rPr lang="en-US" b="1" dirty="0">
                <a:latin typeface="Bahnschrift Light" panose="020B0502040204020203" pitchFamily="34" charset="0"/>
              </a:rPr>
              <a:t>Locks/Mutexes</a:t>
            </a:r>
            <a:r>
              <a:rPr lang="en-US" dirty="0">
                <a:latin typeface="Bahnschrift Light" panose="020B0502040204020203" pitchFamily="34" charset="0"/>
              </a:rPr>
              <a:t>: Ensure only one thread accesses a resource at a time.</a:t>
            </a:r>
          </a:p>
          <a:p>
            <a:r>
              <a:rPr lang="en-US" b="1" dirty="0">
                <a:latin typeface="Bahnschrift Light" panose="020B0502040204020203" pitchFamily="34" charset="0"/>
              </a:rPr>
              <a:t>Semaphores-</a:t>
            </a:r>
            <a:r>
              <a:rPr lang="en-US" dirty="0">
                <a:latin typeface="Bahnschrift Light" panose="020B0502040204020203" pitchFamily="34" charset="0"/>
              </a:rPr>
              <a:t> Limit access to a resource to N threads.</a:t>
            </a:r>
          </a:p>
          <a:p>
            <a:r>
              <a:rPr lang="en-US" sz="2800" b="1" dirty="0">
                <a:latin typeface="Bahnschrift Light" panose="020B0502040204020203" pitchFamily="34" charset="0"/>
              </a:rPr>
              <a:t>Barriers-</a:t>
            </a:r>
            <a:r>
              <a:rPr lang="en-US" sz="2800" dirty="0">
                <a:latin typeface="Bahnschrift Light" panose="020B0502040204020203" pitchFamily="34" charset="0"/>
              </a:rPr>
              <a:t> Threads wait until all reach a certain point before proceeding.</a:t>
            </a:r>
          </a:p>
          <a:p>
            <a:r>
              <a:rPr lang="en-US" sz="2800" b="1" i="0" dirty="0">
                <a:solidFill>
                  <a:srgbClr val="404040"/>
                </a:solidFill>
                <a:effectLst/>
                <a:latin typeface="Bahnschrift Light" panose="020B0502040204020203" pitchFamily="34" charset="0"/>
              </a:rPr>
              <a:t>Deadlocks-</a:t>
            </a:r>
            <a:r>
              <a:rPr lang="en-US" sz="2800" b="0" i="0" dirty="0">
                <a:solidFill>
                  <a:srgbClr val="404040"/>
                </a:solidFill>
                <a:effectLst/>
                <a:latin typeface="Bahnschrift Light" panose="020B0502040204020203" pitchFamily="34" charset="0"/>
              </a:rPr>
              <a:t> two or more processes block forever, each holding a resource the other needs</a:t>
            </a:r>
          </a:p>
          <a:p>
            <a:r>
              <a:rPr lang="en-US" sz="2800" b="1" i="0" dirty="0">
                <a:solidFill>
                  <a:srgbClr val="404040"/>
                </a:solidFill>
                <a:effectLst/>
                <a:latin typeface="Bahnschrift Light" panose="020B0502040204020203" pitchFamily="34" charset="0"/>
              </a:rPr>
              <a:t>Race Conditions- </a:t>
            </a:r>
            <a:r>
              <a:rPr lang="en-US" sz="2800" i="0" dirty="0">
                <a:solidFill>
                  <a:srgbClr val="404040"/>
                </a:solidFill>
                <a:effectLst/>
                <a:latin typeface="Bahnschrift Light" panose="020B0502040204020203" pitchFamily="34" charset="0"/>
              </a:rPr>
              <a:t>conditions of memory (rights) access between processes/threads</a:t>
            </a:r>
          </a:p>
          <a:p>
            <a:r>
              <a:rPr lang="en-US" sz="2800" b="1" i="0" dirty="0">
                <a:solidFill>
                  <a:srgbClr val="404040"/>
                </a:solidFill>
                <a:effectLst/>
                <a:latin typeface="Bahnschrift Light" panose="020B0502040204020203" pitchFamily="34" charset="0"/>
              </a:rPr>
              <a:t>Load Balancing</a:t>
            </a:r>
            <a:endParaRPr lang="en-US" sz="2800" b="0" i="0" dirty="0">
              <a:solidFill>
                <a:srgbClr val="404040"/>
              </a:solidFill>
              <a:effectLst/>
              <a:latin typeface="Bahnschrift Light" panose="020B0502040204020203" pitchFamily="34" charset="0"/>
            </a:endParaRPr>
          </a:p>
          <a:p>
            <a:endParaRPr lang="en-US" b="0" i="0" dirty="0">
              <a:solidFill>
                <a:srgbClr val="404040"/>
              </a:solidFill>
              <a:effectLst/>
              <a:latin typeface="DeepSeek-CJK-patch"/>
            </a:endParaRPr>
          </a:p>
          <a:p>
            <a:endParaRPr lang="en-US" dirty="0">
              <a:latin typeface="Bahnschrift Light" panose="020B0502040204020203" pitchFamily="34" charset="0"/>
            </a:endParaRPr>
          </a:p>
        </p:txBody>
      </p:sp>
      <p:sp>
        <p:nvSpPr>
          <p:cNvPr id="7" name="AutoShape 4" descr="Mutex vs Semaphore | GeeksforGeeks">
            <a:extLst>
              <a:ext uri="{FF2B5EF4-FFF2-40B4-BE49-F238E27FC236}">
                <a16:creationId xmlns:a16="http://schemas.microsoft.com/office/drawing/2014/main" id="{A0A85E69-D875-4C53-8816-20181C1B9A91}"/>
              </a:ext>
            </a:extLst>
          </p:cNvPr>
          <p:cNvSpPr>
            <a:spLocks noChangeAspect="1" noChangeArrowheads="1"/>
          </p:cNvSpPr>
          <p:nvPr/>
        </p:nvSpPr>
        <p:spPr bwMode="auto">
          <a:xfrm>
            <a:off x="10535264" y="1844040"/>
            <a:ext cx="165735" cy="1657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102" name="Picture 6" descr="Mutex vs Semaphore | GeeksforGeeks">
            <a:extLst>
              <a:ext uri="{FF2B5EF4-FFF2-40B4-BE49-F238E27FC236}">
                <a16:creationId xmlns:a16="http://schemas.microsoft.com/office/drawing/2014/main" id="{64141E58-16E5-4C96-844E-B7C566B05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664" y="1690688"/>
            <a:ext cx="4143376" cy="20716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utex vs Semaphore | GeeksforGeeks">
            <a:extLst>
              <a:ext uri="{FF2B5EF4-FFF2-40B4-BE49-F238E27FC236}">
                <a16:creationId xmlns:a16="http://schemas.microsoft.com/office/drawing/2014/main" id="{147B3301-272F-4F62-AEB6-B8E33C324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662" y="4001294"/>
            <a:ext cx="4143378" cy="207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10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96ACBA47-0FDE-4CA3-A5A7-1EB2F277543D}"/>
              </a:ext>
            </a:extLst>
          </p:cNvPr>
          <p:cNvPicPr>
            <a:picLocks noGrp="1" noChangeAspect="1"/>
          </p:cNvPicPr>
          <p:nvPr>
            <p:ph idx="1"/>
          </p:nvPr>
        </p:nvPicPr>
        <p:blipFill>
          <a:blip r:embed="rId2"/>
          <a:stretch>
            <a:fillRect/>
          </a:stretch>
        </p:blipFill>
        <p:spPr>
          <a:xfrm>
            <a:off x="2715835" y="349842"/>
            <a:ext cx="6760330" cy="6158315"/>
          </a:xfrm>
        </p:spPr>
      </p:pic>
    </p:spTree>
    <p:extLst>
      <p:ext uri="{BB962C8B-B14F-4D97-AF65-F5344CB8AC3E}">
        <p14:creationId xmlns:p14="http://schemas.microsoft.com/office/powerpoint/2010/main" val="4098488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3D9E98-152A-4D63-9DE2-1C9FA8593A59}"/>
              </a:ext>
            </a:extLst>
          </p:cNvPr>
          <p:cNvSpPr>
            <a:spLocks noGrp="1"/>
          </p:cNvSpPr>
          <p:nvPr>
            <p:ph type="title"/>
          </p:nvPr>
        </p:nvSpPr>
        <p:spPr/>
        <p:txBody>
          <a:bodyPr/>
          <a:lstStyle/>
          <a:p>
            <a:pPr algn="ctr"/>
            <a:r>
              <a:rPr lang="en-US" dirty="0">
                <a:latin typeface="Bahnschrift SemiBold" panose="020B0502040204020203" pitchFamily="34" charset="0"/>
              </a:rPr>
              <a:t>Parallelization frameworks</a:t>
            </a:r>
            <a:endParaRPr lang="ru-RU" dirty="0">
              <a:latin typeface="Bahnschrift SemiBold" panose="020B0502040204020203" pitchFamily="34" charset="0"/>
            </a:endParaRPr>
          </a:p>
        </p:txBody>
      </p:sp>
      <p:sp>
        <p:nvSpPr>
          <p:cNvPr id="3" name="Объект 2">
            <a:extLst>
              <a:ext uri="{FF2B5EF4-FFF2-40B4-BE49-F238E27FC236}">
                <a16:creationId xmlns:a16="http://schemas.microsoft.com/office/drawing/2014/main" id="{84944898-EACB-4CCA-B48F-EEC9A10FCE94}"/>
              </a:ext>
            </a:extLst>
          </p:cNvPr>
          <p:cNvSpPr>
            <a:spLocks noGrp="1"/>
          </p:cNvSpPr>
          <p:nvPr>
            <p:ph idx="1"/>
          </p:nvPr>
        </p:nvSpPr>
        <p:spPr>
          <a:xfrm>
            <a:off x="2283150" y="3647767"/>
            <a:ext cx="4245077" cy="2460369"/>
          </a:xfrm>
        </p:spPr>
        <p:txBody>
          <a:bodyPr/>
          <a:lstStyle/>
          <a:p>
            <a:pPr marL="0" indent="0" algn="ctr">
              <a:buNone/>
            </a:pPr>
            <a:r>
              <a:rPr lang="en-US" dirty="0">
                <a:latin typeface="Bahnschrift SemiBold" panose="020B0502040204020203" pitchFamily="34" charset="0"/>
              </a:rPr>
              <a:t>multiprocessing</a:t>
            </a:r>
          </a:p>
          <a:p>
            <a:pPr marL="0" indent="0" algn="ctr">
              <a:buNone/>
            </a:pPr>
            <a:r>
              <a:rPr lang="en-US" dirty="0">
                <a:latin typeface="Bahnschrift SemiBold" panose="020B0502040204020203" pitchFamily="34" charset="0"/>
              </a:rPr>
              <a:t>threading</a:t>
            </a:r>
            <a:endParaRPr lang="ru-RU" dirty="0">
              <a:latin typeface="Bahnschrift SemiBold" panose="020B0502040204020203" pitchFamily="34" charset="0"/>
            </a:endParaRPr>
          </a:p>
        </p:txBody>
      </p:sp>
      <p:pic>
        <p:nvPicPr>
          <p:cNvPr id="5122" name="Picture 2" descr="Python Multiprocessing Example | CodeFlex">
            <a:extLst>
              <a:ext uri="{FF2B5EF4-FFF2-40B4-BE49-F238E27FC236}">
                <a16:creationId xmlns:a16="http://schemas.microsoft.com/office/drawing/2014/main" id="{B9B1125D-5A05-4697-812A-B3D0ECFDB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5378" y="1533832"/>
            <a:ext cx="3380622" cy="176919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C585628-9437-4DA9-A698-62C2F37BD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600" y="1868129"/>
            <a:ext cx="999292" cy="11049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3FD0980D-6DAF-4020-856F-813850054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536" y="1847970"/>
            <a:ext cx="999293" cy="11250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OpenMP - Wikipedia">
            <a:extLst>
              <a:ext uri="{FF2B5EF4-FFF2-40B4-BE49-F238E27FC236}">
                <a16:creationId xmlns:a16="http://schemas.microsoft.com/office/drawing/2014/main" id="{8FEA219C-8A92-441F-AE10-1DBE251ED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114" y="3303024"/>
            <a:ext cx="2165555" cy="70200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PI Is 25 Years Old!">
            <a:extLst>
              <a:ext uri="{FF2B5EF4-FFF2-40B4-BE49-F238E27FC236}">
                <a16:creationId xmlns:a16="http://schemas.microsoft.com/office/drawing/2014/main" id="{8388BC32-0C94-4EA1-B5EC-CD2440791D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114" y="4147343"/>
            <a:ext cx="2165555" cy="75027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UDA - Wikipedia">
            <a:extLst>
              <a:ext uri="{FF2B5EF4-FFF2-40B4-BE49-F238E27FC236}">
                <a16:creationId xmlns:a16="http://schemas.microsoft.com/office/drawing/2014/main" id="{21EB21D3-B700-4570-B924-2861022491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8200" y="4922190"/>
            <a:ext cx="2294629" cy="139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242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CD597E-DF34-452F-B6E0-AFBB1CEEE810}"/>
              </a:ext>
            </a:extLst>
          </p:cNvPr>
          <p:cNvSpPr>
            <a:spLocks noGrp="1"/>
          </p:cNvSpPr>
          <p:nvPr>
            <p:ph type="title"/>
          </p:nvPr>
        </p:nvSpPr>
        <p:spPr/>
        <p:txBody>
          <a:bodyPr/>
          <a:lstStyle/>
          <a:p>
            <a:r>
              <a:rPr lang="en-US" dirty="0">
                <a:latin typeface="Bahnschrift SemiBold" panose="020B0502040204020203" pitchFamily="34" charset="0"/>
              </a:rPr>
              <a:t>Time to look at some real code</a:t>
            </a:r>
            <a:endParaRPr lang="ru-RU" dirty="0">
              <a:latin typeface="Bahnschrift SemiBold" panose="020B0502040204020203" pitchFamily="34" charset="0"/>
            </a:endParaRPr>
          </a:p>
        </p:txBody>
      </p:sp>
      <p:sp>
        <p:nvSpPr>
          <p:cNvPr id="3" name="Объект 2">
            <a:extLst>
              <a:ext uri="{FF2B5EF4-FFF2-40B4-BE49-F238E27FC236}">
                <a16:creationId xmlns:a16="http://schemas.microsoft.com/office/drawing/2014/main" id="{5AB52647-F3E4-480B-B098-2F58832C7279}"/>
              </a:ext>
            </a:extLst>
          </p:cNvPr>
          <p:cNvSpPr>
            <a:spLocks noGrp="1"/>
          </p:cNvSpPr>
          <p:nvPr>
            <p:ph idx="1"/>
          </p:nvPr>
        </p:nvSpPr>
        <p:spPr>
          <a:xfrm>
            <a:off x="838200" y="1825625"/>
            <a:ext cx="3704697" cy="1508125"/>
          </a:xfrm>
        </p:spPr>
        <p:txBody>
          <a:bodyPr>
            <a:normAutofit lnSpcReduction="10000"/>
          </a:bodyPr>
          <a:lstStyle/>
          <a:p>
            <a:pPr marL="0" indent="0">
              <a:buNone/>
            </a:pPr>
            <a:r>
              <a:rPr lang="en-US" dirty="0">
                <a:latin typeface="Bahnschrift Light" panose="020B0502040204020203" pitchFamily="34" charset="0"/>
              </a:rPr>
              <a:t>Snippet that calls for each process *smooth transition to </a:t>
            </a:r>
            <a:r>
              <a:rPr lang="en-US" dirty="0" err="1">
                <a:latin typeface="Bahnschrift Light" panose="020B0502040204020203" pitchFamily="34" charset="0"/>
              </a:rPr>
              <a:t>jupyter</a:t>
            </a:r>
            <a:r>
              <a:rPr lang="en-US" dirty="0">
                <a:latin typeface="Bahnschrift Light" panose="020B0502040204020203" pitchFamily="34" charset="0"/>
              </a:rPr>
              <a:t> notebook*</a:t>
            </a:r>
            <a:endParaRPr lang="ru-RU" dirty="0">
              <a:latin typeface="Bahnschrift Light" panose="020B0502040204020203" pitchFamily="34" charset="0"/>
            </a:endParaRPr>
          </a:p>
        </p:txBody>
      </p:sp>
      <p:pic>
        <p:nvPicPr>
          <p:cNvPr id="5" name="Рисунок 4">
            <a:extLst>
              <a:ext uri="{FF2B5EF4-FFF2-40B4-BE49-F238E27FC236}">
                <a16:creationId xmlns:a16="http://schemas.microsoft.com/office/drawing/2014/main" id="{6F3E07C7-4E68-4B37-9373-B8A38CC79DB6}"/>
              </a:ext>
            </a:extLst>
          </p:cNvPr>
          <p:cNvPicPr>
            <a:picLocks noChangeAspect="1"/>
          </p:cNvPicPr>
          <p:nvPr/>
        </p:nvPicPr>
        <p:blipFill>
          <a:blip r:embed="rId2"/>
          <a:stretch>
            <a:fillRect/>
          </a:stretch>
        </p:blipFill>
        <p:spPr>
          <a:xfrm>
            <a:off x="5142972" y="1643321"/>
            <a:ext cx="6696603" cy="4849554"/>
          </a:xfrm>
          <a:prstGeom prst="rect">
            <a:avLst/>
          </a:prstGeom>
        </p:spPr>
      </p:pic>
    </p:spTree>
    <p:extLst>
      <p:ext uri="{BB962C8B-B14F-4D97-AF65-F5344CB8AC3E}">
        <p14:creationId xmlns:p14="http://schemas.microsoft.com/office/powerpoint/2010/main" val="2315731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77E8A6-4C97-430C-8DE9-1D49F9C7A052}"/>
              </a:ext>
            </a:extLst>
          </p:cNvPr>
          <p:cNvSpPr>
            <a:spLocks noGrp="1"/>
          </p:cNvSpPr>
          <p:nvPr>
            <p:ph type="title"/>
          </p:nvPr>
        </p:nvSpPr>
        <p:spPr/>
        <p:txBody>
          <a:bodyPr/>
          <a:lstStyle/>
          <a:p>
            <a:pPr algn="ctr"/>
            <a:r>
              <a:rPr lang="en-US" dirty="0">
                <a:latin typeface="Bahnschrift SemiBold" panose="020B0502040204020203" pitchFamily="34" charset="0"/>
              </a:rPr>
              <a:t>Neuromorphic Computing</a:t>
            </a:r>
            <a:endParaRPr lang="ru-RU" dirty="0">
              <a:latin typeface="Bahnschrift SemiBold" panose="020B0502040204020203" pitchFamily="34" charset="0"/>
            </a:endParaRPr>
          </a:p>
        </p:txBody>
      </p:sp>
      <p:sp>
        <p:nvSpPr>
          <p:cNvPr id="3" name="Объект 2">
            <a:extLst>
              <a:ext uri="{FF2B5EF4-FFF2-40B4-BE49-F238E27FC236}">
                <a16:creationId xmlns:a16="http://schemas.microsoft.com/office/drawing/2014/main" id="{3F813EC8-F044-4F23-A879-00832A9E0D00}"/>
              </a:ext>
            </a:extLst>
          </p:cNvPr>
          <p:cNvSpPr>
            <a:spLocks noGrp="1"/>
          </p:cNvSpPr>
          <p:nvPr>
            <p:ph idx="1"/>
          </p:nvPr>
        </p:nvSpPr>
        <p:spPr/>
        <p:txBody>
          <a:bodyPr/>
          <a:lstStyle/>
          <a:p>
            <a:pPr marL="0" indent="0">
              <a:buNone/>
            </a:pPr>
            <a:r>
              <a:rPr lang="en-US" dirty="0">
                <a:latin typeface="Bahnschrift Light" panose="020B0502040204020203" pitchFamily="34" charset="0"/>
              </a:rPr>
              <a:t>Neuromorphic computing is a broad concepts that refers to anything that relates to the computation using either live neurons or architectures that mimic the neural structure of human brain. Today we’ll take a look at the </a:t>
            </a:r>
            <a:r>
              <a:rPr lang="en-US" dirty="0" err="1">
                <a:latin typeface="Bahnschrift Light" panose="020B0502040204020203" pitchFamily="34" charset="0"/>
              </a:rPr>
              <a:t>Loihi</a:t>
            </a:r>
            <a:r>
              <a:rPr lang="en-US" dirty="0">
                <a:latin typeface="Bahnschrift Light" panose="020B0502040204020203" pitchFamily="34" charset="0"/>
              </a:rPr>
              <a:t> neuromorphic chip designed by Intel, its performance and use in video and signal processing tasks</a:t>
            </a:r>
            <a:endParaRPr lang="ru-RU" dirty="0">
              <a:latin typeface="Bahnschrift Light" panose="020B0502040204020203" pitchFamily="34" charset="0"/>
            </a:endParaRPr>
          </a:p>
        </p:txBody>
      </p:sp>
    </p:spTree>
    <p:extLst>
      <p:ext uri="{BB962C8B-B14F-4D97-AF65-F5344CB8AC3E}">
        <p14:creationId xmlns:p14="http://schemas.microsoft.com/office/powerpoint/2010/main" val="415590985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TotalTime>
  <Words>3035</Words>
  <Application>Microsoft Office PowerPoint</Application>
  <PresentationFormat>Широкоэкранный</PresentationFormat>
  <Paragraphs>131</Paragraphs>
  <Slides>25</Slides>
  <Notes>15</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25</vt:i4>
      </vt:variant>
    </vt:vector>
  </HeadingPairs>
  <TitlesOfParts>
    <vt:vector size="32" baseType="lpstr">
      <vt:lpstr>Arial</vt:lpstr>
      <vt:lpstr>Bahnschrift Light</vt:lpstr>
      <vt:lpstr>Bahnschrift SemiBold</vt:lpstr>
      <vt:lpstr>Calibri</vt:lpstr>
      <vt:lpstr>Calibri Light</vt:lpstr>
      <vt:lpstr>DeepSeek-CJK-patch</vt:lpstr>
      <vt:lpstr>Тема Office</vt:lpstr>
      <vt:lpstr>Parallelization and runtime optimization</vt:lpstr>
      <vt:lpstr>Algorithmic optimization and outsourcing</vt:lpstr>
      <vt:lpstr>Three depth levels of parallelization</vt:lpstr>
      <vt:lpstr>CPU vs GPU</vt:lpstr>
      <vt:lpstr>Core parallelization concepts</vt:lpstr>
      <vt:lpstr>Презентация PowerPoint</vt:lpstr>
      <vt:lpstr>Parallelization frameworks</vt:lpstr>
      <vt:lpstr>Time to look at some real code</vt:lpstr>
      <vt:lpstr>Neuromorphic Computing</vt:lpstr>
      <vt:lpstr>Loihi architecture</vt:lpstr>
      <vt:lpstr>Mesh operation and synchronization</vt:lpstr>
      <vt:lpstr>Constraints</vt:lpstr>
      <vt:lpstr>The architecture of the neuromorphic cores</vt:lpstr>
      <vt:lpstr>Loihi 2. Novelty </vt:lpstr>
      <vt:lpstr>Презентация PowerPoint</vt:lpstr>
      <vt:lpstr>Презентация PowerPoint</vt:lpstr>
      <vt:lpstr>Resonate-and-Fire (RF) model</vt:lpstr>
      <vt:lpstr>Estimating Optical Flow with RF</vt:lpstr>
      <vt:lpstr>Estimating Optical Flow with RF. Results</vt:lpstr>
      <vt:lpstr>SLAYER</vt:lpstr>
      <vt:lpstr>Efficient Video and Audio Processing with LOIHI 2</vt:lpstr>
      <vt:lpstr>Efficient Video and Audio Processing with LOIHI 2</vt:lpstr>
      <vt:lpstr>Efficient Video and Audio Processing with LOIHI 2</vt:lpstr>
      <vt:lpstr>Efficient Video and Audio Processing with LOIHI 2</vt:lpstr>
      <vt:lpstr>Briefly about Quantum Computing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dc:title>
  <dc:creator>George Rafaelyan</dc:creator>
  <cp:lastModifiedBy>George Rafaelyan</cp:lastModifiedBy>
  <cp:revision>16</cp:revision>
  <dcterms:created xsi:type="dcterms:W3CDTF">2025-05-14T10:57:58Z</dcterms:created>
  <dcterms:modified xsi:type="dcterms:W3CDTF">2025-05-15T13:08:03Z</dcterms:modified>
</cp:coreProperties>
</file>